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8" r:id="rId2"/>
    <p:sldId id="259" r:id="rId3"/>
    <p:sldId id="281" r:id="rId4"/>
    <p:sldId id="285" r:id="rId5"/>
    <p:sldId id="282" r:id="rId6"/>
    <p:sldId id="260" r:id="rId7"/>
    <p:sldId id="289" r:id="rId8"/>
    <p:sldId id="261" r:id="rId9"/>
    <p:sldId id="284" r:id="rId10"/>
    <p:sldId id="288" r:id="rId11"/>
    <p:sldId id="265" r:id="rId12"/>
    <p:sldId id="279" r:id="rId13"/>
    <p:sldId id="263" r:id="rId14"/>
    <p:sldId id="273" r:id="rId15"/>
    <p:sldId id="286" r:id="rId16"/>
    <p:sldId id="283" r:id="rId17"/>
    <p:sldId id="272" r:id="rId18"/>
    <p:sldId id="276" r:id="rId19"/>
    <p:sldId id="274" r:id="rId20"/>
    <p:sldId id="277" r:id="rId21"/>
    <p:sldId id="275" r:id="rId22"/>
    <p:sldId id="27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454E33C-8D1A-4C0B-8652-4131B870AC36}" type="datetimeFigureOut">
              <a:rPr lang="en-GB"/>
              <a:pPr/>
              <a:t>24/02/2012</a:t>
            </a:fld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B571A30-135F-48B3-9918-452EE95B8DD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62300" y="3367088"/>
            <a:ext cx="5399088" cy="1079500"/>
          </a:xfrm>
        </p:spPr>
        <p:txBody>
          <a:bodyPr/>
          <a:lstStyle>
            <a:lvl1pPr>
              <a:lnSpc>
                <a:spcPct val="88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63888" y="4627563"/>
            <a:ext cx="5399087" cy="1079500"/>
          </a:xfrm>
        </p:spPr>
        <p:txBody>
          <a:bodyPr/>
          <a:lstStyle>
            <a:lvl1pPr marL="0" indent="0">
              <a:lnSpc>
                <a:spcPct val="88000"/>
              </a:lnSpc>
              <a:buFontTx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1728788"/>
            <a:ext cx="1846263" cy="4700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0950" y="1728788"/>
            <a:ext cx="5391150" cy="4700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2398713"/>
            <a:ext cx="3616325" cy="4030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2398713"/>
            <a:ext cx="3617913" cy="4030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1728788"/>
            <a:ext cx="73850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2398713"/>
            <a:ext cx="7386638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347663" indent="-166688" algn="l" rtl="0" eaLnBrk="0" fontAlgn="base" hangingPunct="0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538163" indent="-188913" algn="l" rtl="0" eaLnBrk="0" fontAlgn="base" hangingPunct="0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712788" indent="-173038" algn="l" rtl="0" eaLnBrk="0" fontAlgn="base" hangingPunct="0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898525" indent="-184150" algn="l" rtl="0" eaLnBrk="0" fontAlgn="base" hangingPunct="0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1355725" indent="-18415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1812925" indent="-18415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2270125" indent="-18415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2727325" indent="-18415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chizophreniacommission.org.uk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wards.org.uk/publications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idenfamilyprogramme.com/" TargetMode="External"/><Relationship Id="rId2" Type="http://schemas.openxmlformats.org/officeDocument/2006/relationships/hyperlink" Target="http://static.carers.org/files/caretriangle-web-5250.pdf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terianetwork.org.u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mhnauk.swan.ac.uk/main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e.org.uk/cg136" TargetMode="External"/><Relationship Id="rId2" Type="http://schemas.openxmlformats.org/officeDocument/2006/relationships/hyperlink" Target="http://www.nice.org.uk/nicemedia/pdf/CG82FullGuideline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op.kcl.ac.uk/iopweb/blob/downloads/locator/l_436_Talking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en-GB" b="1" dirty="0" smtClean="0"/>
          </a:p>
          <a:p>
            <a:pPr algn="r">
              <a:buNone/>
            </a:pPr>
            <a:r>
              <a:rPr lang="en-GB" b="1" dirty="0" smtClean="0"/>
              <a:t>Inpatient Care and Mental Health Nursing</a:t>
            </a:r>
          </a:p>
          <a:p>
            <a:pPr algn="r">
              <a:buNone/>
            </a:pPr>
            <a:endParaRPr lang="en-GB" b="1" dirty="0" smtClean="0"/>
          </a:p>
          <a:p>
            <a:pPr algn="r">
              <a:buNone/>
            </a:pPr>
            <a:r>
              <a:rPr lang="en-GB" b="1" dirty="0" smtClean="0"/>
              <a:t>Alan Simpson</a:t>
            </a:r>
          </a:p>
          <a:p>
            <a:pPr algn="r">
              <a:buNone/>
            </a:pPr>
            <a:r>
              <a:rPr lang="en-GB" b="1" dirty="0" smtClean="0"/>
              <a:t>Professor of Collaborative Mental Health Nursing</a:t>
            </a:r>
          </a:p>
          <a:p>
            <a:pPr algn="r">
              <a:buNone/>
            </a:pPr>
            <a:r>
              <a:rPr lang="en-GB" b="1" dirty="0" smtClean="0"/>
              <a:t>School of Health Sciences, City University London</a:t>
            </a:r>
          </a:p>
          <a:p>
            <a:pPr algn="r">
              <a:buNone/>
            </a:pPr>
            <a:endParaRPr lang="en-GB" b="1" dirty="0" smtClean="0"/>
          </a:p>
          <a:p>
            <a:pPr algn="r">
              <a:buNone/>
            </a:pPr>
            <a:r>
              <a:rPr lang="en-GB" b="1" dirty="0" smtClean="0"/>
              <a:t>Chair, Mental Health Nurse Academics UK</a:t>
            </a:r>
          </a:p>
          <a:p>
            <a:pPr algn="r">
              <a:buNone/>
            </a:pPr>
            <a:endParaRPr lang="en-GB" b="1" dirty="0" smtClean="0"/>
          </a:p>
          <a:p>
            <a:pPr algn="r">
              <a:buNone/>
            </a:pPr>
            <a:endParaRPr lang="en-GB" b="1" dirty="0" smtClean="0"/>
          </a:p>
          <a:p>
            <a:pPr algn="r">
              <a:buNone/>
            </a:pPr>
            <a:r>
              <a:rPr lang="en-GB" b="1" dirty="0" smtClean="0">
                <a:hlinkClick r:id="rId2"/>
              </a:rPr>
              <a:t>http://www.schizophreniacommission.org.uk/</a:t>
            </a:r>
            <a:endParaRPr lang="en-GB" b="1" dirty="0" smtClean="0"/>
          </a:p>
          <a:p>
            <a:pPr algn="r">
              <a:buNone/>
            </a:pPr>
            <a:endParaRPr lang="en-GB"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b="46729"/>
          <a:stretch>
            <a:fillRect/>
          </a:stretch>
        </p:blipFill>
        <p:spPr bwMode="auto">
          <a:xfrm>
            <a:off x="1043608" y="1772816"/>
            <a:ext cx="5731510" cy="52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268760"/>
            <a:ext cx="7385050" cy="504056"/>
          </a:xfrm>
        </p:spPr>
        <p:txBody>
          <a:bodyPr/>
          <a:lstStyle/>
          <a:p>
            <a:r>
              <a:rPr lang="en-GB" dirty="0" smtClean="0"/>
              <a:t>Nurse-Patient Interactions Skills (Cleary et al 2012)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16832"/>
            <a:ext cx="3616325" cy="4512543"/>
          </a:xfrm>
        </p:spPr>
        <p:txBody>
          <a:bodyPr/>
          <a:lstStyle/>
          <a:p>
            <a:pPr>
              <a:buNone/>
            </a:pPr>
            <a:r>
              <a:rPr lang="en-GB" sz="1600" b="1" dirty="0" smtClean="0"/>
              <a:t>1. Sophisticated communication</a:t>
            </a:r>
          </a:p>
          <a:p>
            <a:pPr lvl="1"/>
            <a:r>
              <a:rPr lang="en-GB" sz="1300" b="1" dirty="0" smtClean="0"/>
              <a:t>Relating through the ordinary</a:t>
            </a:r>
          </a:p>
          <a:p>
            <a:pPr lvl="1"/>
            <a:r>
              <a:rPr lang="en-GB" sz="1300" b="1" dirty="0" smtClean="0"/>
              <a:t>Weaving psychological interventions with physical care and practical matters</a:t>
            </a:r>
          </a:p>
          <a:p>
            <a:pPr lvl="1"/>
            <a:r>
              <a:rPr lang="en-GB" sz="1300" b="1" dirty="0" smtClean="0"/>
              <a:t>Listening –Understanding- responding</a:t>
            </a:r>
          </a:p>
          <a:p>
            <a:pPr lvl="1"/>
            <a:r>
              <a:rPr lang="en-GB" sz="1300" b="1" dirty="0" smtClean="0"/>
              <a:t>Negotiation</a:t>
            </a:r>
          </a:p>
          <a:p>
            <a:pPr lvl="1"/>
            <a:r>
              <a:rPr lang="en-GB" sz="1300" b="1" dirty="0" smtClean="0"/>
              <a:t>Interpersonal calming</a:t>
            </a:r>
          </a:p>
          <a:p>
            <a:pPr lvl="1"/>
            <a:r>
              <a:rPr lang="en-GB" sz="1300" b="1" dirty="0" smtClean="0"/>
              <a:t>Empathy under duress</a:t>
            </a:r>
          </a:p>
          <a:p>
            <a:pPr lvl="1">
              <a:buNone/>
            </a:pPr>
            <a:endParaRPr lang="en-GB" sz="1200" dirty="0" smtClean="0"/>
          </a:p>
          <a:p>
            <a:pPr>
              <a:buNone/>
            </a:pPr>
            <a:r>
              <a:rPr lang="en-GB" sz="1600" b="1" dirty="0" smtClean="0"/>
              <a:t>2. Subtle Discriminations</a:t>
            </a:r>
          </a:p>
          <a:p>
            <a:pPr lvl="1"/>
            <a:r>
              <a:rPr lang="en-GB" sz="1300" b="1" dirty="0" smtClean="0"/>
              <a:t>Penetrating the psychosis</a:t>
            </a:r>
          </a:p>
          <a:p>
            <a:pPr lvl="1"/>
            <a:r>
              <a:rPr lang="en-GB" sz="1300" b="1" dirty="0" smtClean="0"/>
              <a:t>Individual-Milieu Pattern Recognition</a:t>
            </a:r>
          </a:p>
          <a:p>
            <a:pPr lvl="1"/>
            <a:r>
              <a:rPr lang="en-GB" sz="1300" b="1" dirty="0" smtClean="0"/>
              <a:t>Managing Control-Freedom Tensions</a:t>
            </a:r>
          </a:p>
          <a:p>
            <a:pPr lvl="1">
              <a:buNone/>
            </a:pPr>
            <a:endParaRPr lang="en-GB" sz="1200" b="1" dirty="0" smtClean="0"/>
          </a:p>
          <a:p>
            <a:pPr>
              <a:buNone/>
            </a:pPr>
            <a:r>
              <a:rPr lang="en-GB" sz="1600" b="1" dirty="0" smtClean="0"/>
              <a:t>3. Managing Security Parameters</a:t>
            </a:r>
          </a:p>
          <a:p>
            <a:pPr lvl="1"/>
            <a:r>
              <a:rPr lang="en-GB" sz="1300" b="1" dirty="0" smtClean="0"/>
              <a:t>Rules Management</a:t>
            </a:r>
          </a:p>
          <a:p>
            <a:pPr lvl="1"/>
            <a:r>
              <a:rPr lang="en-GB" sz="1300" b="1" dirty="0" smtClean="0"/>
              <a:t>Prevention of Harm</a:t>
            </a:r>
          </a:p>
          <a:p>
            <a:pPr lvl="1"/>
            <a:r>
              <a:rPr lang="en-GB" sz="1300" b="1" dirty="0" smtClean="0"/>
              <a:t>Managing Diversity</a:t>
            </a:r>
          </a:p>
          <a:p>
            <a:pPr lvl="1"/>
            <a:r>
              <a:rPr lang="en-GB" sz="1300" b="1" dirty="0" smtClean="0"/>
              <a:t>Crisis Management</a:t>
            </a:r>
          </a:p>
          <a:p>
            <a:pPr lvl="1"/>
            <a:r>
              <a:rPr lang="en-GB" sz="1300" b="1" dirty="0" smtClean="0"/>
              <a:t>Limit Setting</a:t>
            </a:r>
          </a:p>
          <a:p>
            <a:endParaRPr lang="en-GB" sz="1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916832"/>
            <a:ext cx="3617913" cy="4512543"/>
          </a:xfrm>
        </p:spPr>
        <p:txBody>
          <a:bodyPr/>
          <a:lstStyle/>
          <a:p>
            <a:pPr>
              <a:buNone/>
            </a:pPr>
            <a:r>
              <a:rPr lang="en-GB" sz="1600" b="1" dirty="0" smtClean="0"/>
              <a:t>4. Ordinary Communication</a:t>
            </a:r>
          </a:p>
          <a:p>
            <a:pPr lvl="1"/>
            <a:r>
              <a:rPr lang="en-GB" sz="1300" b="1" dirty="0" smtClean="0"/>
              <a:t>Showing Interest</a:t>
            </a:r>
          </a:p>
          <a:p>
            <a:pPr lvl="1"/>
            <a:r>
              <a:rPr lang="en-GB" sz="1300" b="1" dirty="0" smtClean="0"/>
              <a:t>Giving Information</a:t>
            </a:r>
          </a:p>
          <a:p>
            <a:pPr lvl="1"/>
            <a:r>
              <a:rPr lang="en-GB" sz="1300" b="1" dirty="0" smtClean="0"/>
              <a:t>Being with, and Being There for</a:t>
            </a:r>
          </a:p>
          <a:p>
            <a:pPr lvl="1"/>
            <a:r>
              <a:rPr lang="en-GB" sz="1300" b="1" dirty="0" smtClean="0"/>
              <a:t>Knowing the Patient</a:t>
            </a:r>
          </a:p>
          <a:p>
            <a:pPr lvl="1"/>
            <a:r>
              <a:rPr lang="en-GB" sz="1300" b="1" dirty="0" smtClean="0"/>
              <a:t>Experiencing Patients’ Progress</a:t>
            </a:r>
          </a:p>
          <a:p>
            <a:pPr lvl="1"/>
            <a:endParaRPr lang="en-GB" sz="1200" dirty="0" smtClean="0"/>
          </a:p>
          <a:p>
            <a:pPr>
              <a:buNone/>
            </a:pPr>
            <a:r>
              <a:rPr lang="en-GB" sz="1600" b="1" dirty="0" smtClean="0"/>
              <a:t>5. Nursing Team Reliance</a:t>
            </a:r>
          </a:p>
          <a:p>
            <a:pPr lvl="1"/>
            <a:r>
              <a:rPr lang="en-GB" sz="1300" b="1" dirty="0" smtClean="0"/>
              <a:t>Exchanging Patient Information</a:t>
            </a:r>
          </a:p>
          <a:p>
            <a:pPr lvl="1"/>
            <a:r>
              <a:rPr lang="en-GB" sz="1300" b="1" dirty="0" smtClean="0"/>
              <a:t>Nurse-Nurse Communicative Coherence</a:t>
            </a:r>
          </a:p>
          <a:p>
            <a:pPr lvl="1"/>
            <a:r>
              <a:rPr lang="en-GB" sz="1300" b="1" dirty="0" smtClean="0"/>
              <a:t>Debriefing with other Nurses</a:t>
            </a:r>
          </a:p>
          <a:p>
            <a:pPr lvl="1"/>
            <a:endParaRPr lang="en-GB" sz="1200" b="1" dirty="0" smtClean="0"/>
          </a:p>
          <a:p>
            <a:pPr>
              <a:buNone/>
            </a:pPr>
            <a:r>
              <a:rPr lang="en-GB" sz="1600" b="1" dirty="0" smtClean="0"/>
              <a:t>6. Personal Characteristics important to patients</a:t>
            </a:r>
          </a:p>
          <a:p>
            <a:pPr lvl="1"/>
            <a:r>
              <a:rPr lang="en-GB" sz="1300" b="1" dirty="0" smtClean="0"/>
              <a:t>Imagination</a:t>
            </a:r>
          </a:p>
          <a:p>
            <a:pPr lvl="1"/>
            <a:r>
              <a:rPr lang="en-GB" sz="1300" b="1" dirty="0" smtClean="0"/>
              <a:t>Sense of Humour</a:t>
            </a:r>
          </a:p>
          <a:p>
            <a:pPr lvl="1"/>
            <a:r>
              <a:rPr lang="en-GB" sz="1300" b="1" dirty="0" smtClean="0"/>
              <a:t>Respecting Patients’ Intrinsic Humanity</a:t>
            </a:r>
          </a:p>
          <a:p>
            <a:pPr lvl="1"/>
            <a:r>
              <a:rPr lang="en-GB" sz="1300" b="1" dirty="0" smtClean="0"/>
              <a:t>Non-</a:t>
            </a:r>
            <a:r>
              <a:rPr lang="en-GB" sz="1300" b="1" dirty="0" err="1" smtClean="0"/>
              <a:t>judgementalism</a:t>
            </a:r>
            <a:endParaRPr lang="en-GB" sz="1300" b="1" dirty="0" smtClean="0"/>
          </a:p>
          <a:p>
            <a:pPr lvl="1"/>
            <a:r>
              <a:rPr lang="en-GB" sz="1300" b="1" dirty="0" smtClean="0"/>
              <a:t>Patience and perseverance</a:t>
            </a:r>
          </a:p>
          <a:p>
            <a:pPr lvl="1"/>
            <a:r>
              <a:rPr lang="en-GB" sz="1300" b="1" dirty="0" smtClean="0"/>
              <a:t>Internal calmness in the face of fire</a:t>
            </a:r>
          </a:p>
          <a:p>
            <a:endParaRPr lang="en-GB" sz="1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Preparing for psychosocial interventions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Nurses can provide an </a:t>
            </a:r>
            <a:r>
              <a:rPr lang="en-GB" sz="1600" b="1" dirty="0" smtClean="0"/>
              <a:t>atmosphere </a:t>
            </a:r>
            <a:r>
              <a:rPr lang="en-GB" sz="1600" dirty="0" smtClean="0"/>
              <a:t>that maximises safety and containment and prepares the person for more intensive or structured psychosocial – therapeutic interventions that aid recovery</a:t>
            </a:r>
          </a:p>
          <a:p>
            <a:endParaRPr lang="en-GB" sz="1600" dirty="0" smtClean="0"/>
          </a:p>
          <a:p>
            <a:pPr lvl="2"/>
            <a:r>
              <a:rPr lang="en-GB" sz="1600" dirty="0" smtClean="0"/>
              <a:t>CBT, adherence therapy, motivation, family work, etc</a:t>
            </a:r>
          </a:p>
          <a:p>
            <a:endParaRPr lang="en-GB" sz="1600" dirty="0" smtClean="0"/>
          </a:p>
          <a:p>
            <a:r>
              <a:rPr lang="en-GB" sz="1600" dirty="0" smtClean="0"/>
              <a:t>Nurses work with and alongside the </a:t>
            </a:r>
            <a:r>
              <a:rPr lang="en-GB" sz="1600" b="1" dirty="0" smtClean="0"/>
              <a:t>fractured state</a:t>
            </a:r>
            <a:r>
              <a:rPr lang="en-GB" sz="1600" dirty="0" smtClean="0"/>
              <a:t> to help the person find themselves and to find their way</a:t>
            </a:r>
            <a:endParaRPr lang="en-GB" sz="1600" b="1" dirty="0" smtClean="0"/>
          </a:p>
          <a:p>
            <a:endParaRPr lang="en-GB" sz="1600" b="1" dirty="0" smtClean="0"/>
          </a:p>
          <a:p>
            <a:r>
              <a:rPr lang="en-GB" sz="1600" dirty="0" smtClean="0"/>
              <a:t>Short meetings, getting used to sitting with a person, beginning to talk about things</a:t>
            </a:r>
          </a:p>
          <a:p>
            <a:endParaRPr lang="en-GB" sz="1600" dirty="0" smtClean="0"/>
          </a:p>
          <a:p>
            <a:r>
              <a:rPr lang="en-GB" sz="1600" dirty="0" smtClean="0"/>
              <a:t>‘sometimes carrying and then walking alongside on the path’</a:t>
            </a:r>
          </a:p>
          <a:p>
            <a:endParaRPr lang="en-GB" sz="1600" dirty="0" smtClean="0"/>
          </a:p>
          <a:p>
            <a:r>
              <a:rPr lang="en-GB" sz="1600" dirty="0" smtClean="0"/>
              <a:t>Different to therapy where two people choose to be there and agree on the need to be there</a:t>
            </a:r>
          </a:p>
          <a:p>
            <a:endParaRPr lang="en-GB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340768"/>
            <a:ext cx="7385050" cy="432048"/>
          </a:xfrm>
        </p:spPr>
        <p:txBody>
          <a:bodyPr/>
          <a:lstStyle/>
          <a:p>
            <a:r>
              <a:rPr lang="en-GB" dirty="0" smtClean="0"/>
              <a:t>Structured Activities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54125" y="1916832"/>
            <a:ext cx="3616325" cy="4512543"/>
          </a:xfrm>
        </p:spPr>
        <p:txBody>
          <a:bodyPr/>
          <a:lstStyle/>
          <a:p>
            <a:r>
              <a:rPr lang="en-GB" sz="1600" dirty="0" smtClean="0"/>
              <a:t>Boredom and lack of </a:t>
            </a:r>
            <a:r>
              <a:rPr lang="en-GB" sz="1600" i="1" dirty="0" smtClean="0"/>
              <a:t>meaningful </a:t>
            </a:r>
            <a:r>
              <a:rPr lang="en-GB" sz="1600" dirty="0" smtClean="0"/>
              <a:t>occupation  is major complaint (</a:t>
            </a:r>
            <a:r>
              <a:rPr lang="en-GB" sz="1600" dirty="0" err="1" smtClean="0"/>
              <a:t>Lelliott</a:t>
            </a:r>
            <a:r>
              <a:rPr lang="en-GB" sz="1600" dirty="0" smtClean="0"/>
              <a:t> &amp; Quirk 2004). </a:t>
            </a:r>
          </a:p>
          <a:p>
            <a:endParaRPr lang="en-GB" sz="1600" dirty="0" smtClean="0"/>
          </a:p>
          <a:p>
            <a:r>
              <a:rPr lang="en-GB" sz="1600" dirty="0" smtClean="0"/>
              <a:t>Availability of therapeutic activities varies widely (CHI 2004)</a:t>
            </a:r>
          </a:p>
          <a:p>
            <a:endParaRPr lang="en-GB" sz="1600" dirty="0" smtClean="0"/>
          </a:p>
          <a:p>
            <a:r>
              <a:rPr lang="en-GB" sz="1600" dirty="0" smtClean="0"/>
              <a:t>Challenges for OTs  due to acuity and swift discharges (Simpson et al 2009)</a:t>
            </a:r>
          </a:p>
          <a:p>
            <a:endParaRPr lang="en-GB" sz="1600" dirty="0" smtClean="0"/>
          </a:p>
          <a:p>
            <a:r>
              <a:rPr lang="en-GB" sz="1600" dirty="0" smtClean="0"/>
              <a:t>Leads to frustration, aggression, leaving the wards (absconding), etc</a:t>
            </a:r>
          </a:p>
          <a:p>
            <a:endParaRPr lang="en-GB" sz="1600" dirty="0" smtClean="0"/>
          </a:p>
          <a:p>
            <a:r>
              <a:rPr lang="en-GB" sz="1600" dirty="0" smtClean="0"/>
              <a:t>Programme of structured activities reduces incidents, especially severe self-harm (Bowers et al 2008)</a:t>
            </a:r>
          </a:p>
          <a:p>
            <a:endParaRPr lang="en-GB" sz="1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22850" y="1916832"/>
            <a:ext cx="3797622" cy="4512543"/>
          </a:xfrm>
        </p:spPr>
        <p:txBody>
          <a:bodyPr/>
          <a:lstStyle/>
          <a:p>
            <a:r>
              <a:rPr lang="en-GB" sz="1600" dirty="0" smtClean="0"/>
              <a:t>Star Wards -– focus on increasing staff-patient interaction and patient activities</a:t>
            </a:r>
          </a:p>
          <a:p>
            <a:endParaRPr lang="en-GB" sz="1600" dirty="0" smtClean="0"/>
          </a:p>
          <a:p>
            <a:r>
              <a:rPr lang="en-GB" sz="1600" dirty="0" smtClean="0"/>
              <a:t>Evaluation found big increase in patient-focused activities and patient contact (Simpson &amp; Janner 2010)</a:t>
            </a:r>
          </a:p>
          <a:p>
            <a:r>
              <a:rPr lang="en-GB" sz="1400" dirty="0" smtClean="0">
                <a:hlinkClick r:id="rId2"/>
              </a:rPr>
              <a:t>http://www.starwards.org.uk/publications</a:t>
            </a:r>
            <a:endParaRPr lang="en-GB" sz="1400" dirty="0" smtClean="0"/>
          </a:p>
          <a:p>
            <a:endParaRPr lang="en-GB" sz="1600" dirty="0" smtClean="0"/>
          </a:p>
          <a:p>
            <a:r>
              <a:rPr lang="en-GB" sz="1600" dirty="0" smtClean="0"/>
              <a:t>Overwhelmingly described in positive terms, including ‘rewarding’, ‘interesting’, ‘fun’ and ‘innovative’.</a:t>
            </a:r>
          </a:p>
          <a:p>
            <a:endParaRPr lang="en-GB" sz="1600" dirty="0" smtClean="0"/>
          </a:p>
          <a:p>
            <a:r>
              <a:rPr lang="en-GB" sz="1600" dirty="0" smtClean="0"/>
              <a:t>Underpinned by an </a:t>
            </a:r>
            <a:r>
              <a:rPr lang="en-GB" sz="1600" i="1" dirty="0" smtClean="0"/>
              <a:t>Appreciative Enquiry </a:t>
            </a:r>
            <a:r>
              <a:rPr lang="en-GB" sz="1600" dirty="0" smtClean="0"/>
              <a:t>approach  - has hundreds of staff and patients enthusiastically creating and sustaining high quality initiatives – lessons to learn!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484784"/>
            <a:ext cx="7385050" cy="360040"/>
          </a:xfrm>
        </p:spPr>
        <p:txBody>
          <a:bodyPr/>
          <a:lstStyle/>
          <a:p>
            <a:r>
              <a:rPr lang="en-GB" dirty="0" smtClean="0"/>
              <a:t>Room for improvement: physical healthcare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5617" y="2060848"/>
            <a:ext cx="3754834" cy="4368527"/>
          </a:xfrm>
        </p:spPr>
        <p:txBody>
          <a:bodyPr/>
          <a:lstStyle/>
          <a:p>
            <a:r>
              <a:rPr lang="en-GB" sz="1800" b="1" dirty="0" smtClean="0"/>
              <a:t>Physical healthcare</a:t>
            </a:r>
          </a:p>
          <a:p>
            <a:pPr lvl="1"/>
            <a:r>
              <a:rPr lang="en-GB" sz="1600" dirty="0" smtClean="0"/>
              <a:t>Increased risk of death from circulatory conditions, infections and endocrine disorders</a:t>
            </a:r>
          </a:p>
          <a:p>
            <a:pPr lvl="1"/>
            <a:r>
              <a:rPr lang="en-GB" sz="1600" dirty="0" smtClean="0"/>
              <a:t>Higher rates of smoking </a:t>
            </a:r>
          </a:p>
          <a:p>
            <a:pPr lvl="1"/>
            <a:r>
              <a:rPr lang="en-GB" sz="1600" dirty="0" smtClean="0"/>
              <a:t>Higher rates of cardiovascular disease</a:t>
            </a:r>
          </a:p>
          <a:p>
            <a:pPr lvl="1"/>
            <a:r>
              <a:rPr lang="en-GB" sz="1600" dirty="0" smtClean="0"/>
              <a:t>Less likely to exercise and more likely to have poor diets</a:t>
            </a:r>
          </a:p>
          <a:p>
            <a:pPr lvl="1"/>
            <a:r>
              <a:rPr lang="en-GB" sz="1600" dirty="0" smtClean="0"/>
              <a:t>Increased risk of weight gain and diabetes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2060848"/>
            <a:ext cx="3617913" cy="4368527"/>
          </a:xfrm>
        </p:spPr>
        <p:txBody>
          <a:bodyPr/>
          <a:lstStyle/>
          <a:p>
            <a:endParaRPr lang="en-GB" sz="1600" dirty="0" smtClean="0"/>
          </a:p>
          <a:p>
            <a:r>
              <a:rPr lang="en-GB" sz="1600" dirty="0" smtClean="0"/>
              <a:t>Lack of good evidence-based approaches to tackle this but number of developments taking place </a:t>
            </a:r>
          </a:p>
          <a:p>
            <a:endParaRPr lang="en-GB" sz="1600" dirty="0" smtClean="0"/>
          </a:p>
          <a:p>
            <a:r>
              <a:rPr lang="en-GB" sz="1600" dirty="0" smtClean="0"/>
              <a:t>Need for far greater focus and research  </a:t>
            </a:r>
          </a:p>
          <a:p>
            <a:endParaRPr lang="en-GB" sz="1600" dirty="0" smtClean="0"/>
          </a:p>
          <a:p>
            <a:r>
              <a:rPr lang="en-GB" sz="1600" dirty="0" smtClean="0"/>
              <a:t>(Robson &amp; Gray 2007, Tosh et al 2011)</a:t>
            </a:r>
          </a:p>
          <a:p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412776"/>
            <a:ext cx="7385050" cy="432048"/>
          </a:xfrm>
        </p:spPr>
        <p:txBody>
          <a:bodyPr/>
          <a:lstStyle/>
          <a:p>
            <a:r>
              <a:rPr lang="en-GB" dirty="0" smtClean="0"/>
              <a:t>Room for improvement: Substance use &amp; sexual health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8840"/>
            <a:ext cx="3616325" cy="4440535"/>
          </a:xfrm>
        </p:spPr>
        <p:txBody>
          <a:bodyPr/>
          <a:lstStyle/>
          <a:p>
            <a:r>
              <a:rPr lang="en-GB" sz="1600" b="1" dirty="0" smtClean="0"/>
              <a:t>Alcohol and drug use</a:t>
            </a:r>
          </a:p>
          <a:p>
            <a:r>
              <a:rPr lang="en-GB" sz="1400" dirty="0" smtClean="0"/>
              <a:t>Evidence that people with schizophrenia have considerable problems with alcohol,  cannabis use and other drug use -  increases chances of hospital admission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 smtClean="0"/>
              <a:t>(Miles et al 2003, </a:t>
            </a:r>
            <a:r>
              <a:rPr lang="en-GB" sz="1400" dirty="0" err="1" smtClean="0"/>
              <a:t>Menzies</a:t>
            </a:r>
            <a:r>
              <a:rPr lang="en-GB" sz="1400" dirty="0" smtClean="0"/>
              <a:t> et al 1996)</a:t>
            </a:r>
          </a:p>
          <a:p>
            <a:endParaRPr lang="en-GB" sz="1400" dirty="0" smtClean="0"/>
          </a:p>
          <a:p>
            <a:r>
              <a:rPr lang="en-GB" sz="1400" dirty="0" smtClean="0"/>
              <a:t>Increase in admissions for schizophrenia and substance misuse  - challenge on wards (Simpson et al 2011)</a:t>
            </a:r>
          </a:p>
          <a:p>
            <a:endParaRPr lang="en-GB" sz="1400" dirty="0" smtClean="0"/>
          </a:p>
          <a:p>
            <a:r>
              <a:rPr lang="en-GB" sz="1400" dirty="0" smtClean="0"/>
              <a:t>Limited evidence about effective interventions but </a:t>
            </a:r>
            <a:r>
              <a:rPr lang="en-GB" sz="1400" i="1" dirty="0" smtClean="0"/>
              <a:t>stepped approach to alcohol </a:t>
            </a:r>
            <a:r>
              <a:rPr lang="en-GB" sz="1400" dirty="0" smtClean="0"/>
              <a:t>should be applicable: </a:t>
            </a:r>
          </a:p>
          <a:p>
            <a:pPr lvl="1"/>
            <a:r>
              <a:rPr lang="en-GB" sz="1400" dirty="0" smtClean="0"/>
              <a:t>Screening &amp; assessment</a:t>
            </a:r>
          </a:p>
          <a:p>
            <a:pPr lvl="1"/>
            <a:r>
              <a:rPr lang="en-GB" sz="1400" dirty="0" smtClean="0"/>
              <a:t>Brief advice &amp; brief interventions</a:t>
            </a:r>
          </a:p>
          <a:p>
            <a:endParaRPr lang="en-GB" sz="1400" dirty="0" smtClean="0"/>
          </a:p>
          <a:p>
            <a:r>
              <a:rPr lang="en-GB" sz="1400" dirty="0" smtClean="0"/>
              <a:t>MH nurse education and development needs to include knowledge and skills to work therapeutically with patients presenting with dual diagnoses</a:t>
            </a:r>
          </a:p>
          <a:p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844824"/>
            <a:ext cx="3725614" cy="4584551"/>
          </a:xfrm>
        </p:spPr>
        <p:txBody>
          <a:bodyPr/>
          <a:lstStyle/>
          <a:p>
            <a:endParaRPr lang="en-GB" sz="1600" b="1" dirty="0" smtClean="0"/>
          </a:p>
          <a:p>
            <a:r>
              <a:rPr lang="en-GB" sz="1600" b="1" dirty="0" smtClean="0"/>
              <a:t>Sexual health</a:t>
            </a:r>
          </a:p>
          <a:p>
            <a:r>
              <a:rPr lang="en-GB" sz="1400" dirty="0" smtClean="0"/>
              <a:t>Many people with schizophrenia have difficulties in their intimate relationships - being victimised/exploited, not having the skills to find and maintain a relationship, and also limited understanding of sexual safety (prevention of BBV and STI infection).</a:t>
            </a:r>
          </a:p>
          <a:p>
            <a:endParaRPr lang="en-GB" sz="1400" dirty="0" smtClean="0"/>
          </a:p>
          <a:p>
            <a:r>
              <a:rPr lang="en-GB" sz="1400" dirty="0" smtClean="0"/>
              <a:t>Also evidence of association between child sex abuse and many psychiatric disorders including schizophrenia with implications for practice (Read et al 2005, Jonas et al 2011)</a:t>
            </a:r>
          </a:p>
          <a:p>
            <a:pPr>
              <a:buNone/>
            </a:pPr>
            <a:endParaRPr lang="en-GB" sz="1400" dirty="0" smtClean="0"/>
          </a:p>
          <a:p>
            <a:r>
              <a:rPr lang="en-GB" sz="1400" dirty="0" smtClean="0"/>
              <a:t>Sexual health not really on radar but could be embedded in the public mental health agenda (Hughes &amp; Gray 2009)</a:t>
            </a:r>
          </a:p>
          <a:p>
            <a:endParaRPr lang="en-GB" sz="1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268760"/>
            <a:ext cx="7385050" cy="504056"/>
          </a:xfrm>
        </p:spPr>
        <p:txBody>
          <a:bodyPr/>
          <a:lstStyle/>
          <a:p>
            <a:r>
              <a:rPr lang="en-GB" dirty="0" smtClean="0"/>
              <a:t>Room for improvement: Families, carers and discharge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844824"/>
            <a:ext cx="3616325" cy="4584551"/>
          </a:xfrm>
        </p:spPr>
        <p:txBody>
          <a:bodyPr/>
          <a:lstStyle/>
          <a:p>
            <a:r>
              <a:rPr lang="en-GB" sz="1600" b="1" dirty="0" smtClean="0"/>
              <a:t>Families and carers</a:t>
            </a:r>
          </a:p>
          <a:p>
            <a:endParaRPr lang="en-GB" sz="1600" b="1" dirty="0" smtClean="0"/>
          </a:p>
          <a:p>
            <a:endParaRPr lang="en-GB" sz="1600" b="1" dirty="0" smtClean="0"/>
          </a:p>
          <a:p>
            <a:endParaRPr lang="en-GB" sz="1600" b="1" dirty="0" smtClean="0"/>
          </a:p>
          <a:p>
            <a:endParaRPr lang="en-GB" sz="1600" b="1" dirty="0" smtClean="0"/>
          </a:p>
          <a:p>
            <a:endParaRPr lang="en-GB" sz="1600" b="1" dirty="0" smtClean="0"/>
          </a:p>
          <a:p>
            <a:r>
              <a:rPr lang="en-GB" sz="1600" b="1" dirty="0" smtClean="0"/>
              <a:t>Patients as parents</a:t>
            </a:r>
          </a:p>
          <a:p>
            <a:endParaRPr lang="en-GB" sz="1600" b="1" dirty="0" smtClean="0"/>
          </a:p>
          <a:p>
            <a:endParaRPr lang="en-GB" sz="1600" b="1" dirty="0" smtClean="0"/>
          </a:p>
          <a:p>
            <a:endParaRPr lang="en-GB" sz="1600" b="1" dirty="0" smtClean="0"/>
          </a:p>
          <a:p>
            <a:pPr>
              <a:buNone/>
            </a:pPr>
            <a:endParaRPr lang="en-GB" sz="1600" b="1" dirty="0" smtClean="0"/>
          </a:p>
          <a:p>
            <a:r>
              <a:rPr lang="en-GB" sz="1600" b="1" dirty="0" smtClean="0"/>
              <a:t>Preparing </a:t>
            </a:r>
            <a:r>
              <a:rPr lang="en-GB" sz="1600" b="1" dirty="0" smtClean="0"/>
              <a:t>for discharge</a:t>
            </a:r>
          </a:p>
          <a:p>
            <a:endParaRPr lang="en-GB" sz="1600" b="1" dirty="0" smtClean="0"/>
          </a:p>
          <a:p>
            <a:endParaRPr lang="en-GB" sz="1600" b="1" dirty="0" smtClean="0"/>
          </a:p>
          <a:p>
            <a:r>
              <a:rPr lang="en-GB" sz="1600" b="1" dirty="0" smtClean="0"/>
              <a:t>Maintaining recovery post-discharge</a:t>
            </a:r>
          </a:p>
          <a:p>
            <a:endParaRPr lang="en-GB" sz="1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3996755" cy="4584551"/>
          </a:xfrm>
        </p:spPr>
        <p:txBody>
          <a:bodyPr/>
          <a:lstStyle/>
          <a:p>
            <a:r>
              <a:rPr lang="en-GB" sz="1600" i="1" dirty="0" smtClean="0"/>
              <a:t>Engagement, information, signpost</a:t>
            </a:r>
          </a:p>
          <a:p>
            <a:r>
              <a:rPr lang="en-GB" sz="1600" i="1" dirty="0" smtClean="0"/>
              <a:t>Family champions on wards</a:t>
            </a:r>
          </a:p>
          <a:p>
            <a:r>
              <a:rPr lang="en-GB" sz="1600" i="1" dirty="0" smtClean="0"/>
              <a:t>Learn from families &amp; carers</a:t>
            </a:r>
          </a:p>
          <a:p>
            <a:r>
              <a:rPr lang="en-GB" sz="1600" i="1" dirty="0" smtClean="0"/>
              <a:t>‘Triangle of care’</a:t>
            </a:r>
          </a:p>
          <a:p>
            <a:r>
              <a:rPr lang="en-GB" sz="1200" dirty="0" smtClean="0">
                <a:hlinkClick r:id="rId2"/>
              </a:rPr>
              <a:t>http://static.carers.org/files/caretriangle-web-5250.pdf</a:t>
            </a:r>
            <a:endParaRPr lang="en-GB" sz="1200" dirty="0" smtClean="0"/>
          </a:p>
          <a:p>
            <a:endParaRPr lang="en-GB" sz="1600" i="1" dirty="0" smtClean="0"/>
          </a:p>
          <a:p>
            <a:r>
              <a:rPr lang="en-GB" sz="1600" i="1" dirty="0" smtClean="0"/>
              <a:t>Needs of parents and children &amp; family-friendly services (</a:t>
            </a:r>
            <a:r>
              <a:rPr lang="en-GB" sz="1600" i="1" dirty="0" err="1" smtClean="0"/>
              <a:t>Burbach</a:t>
            </a:r>
            <a:r>
              <a:rPr lang="en-GB" sz="1600" i="1" dirty="0" smtClean="0"/>
              <a:t> &amp; </a:t>
            </a:r>
            <a:r>
              <a:rPr lang="en-GB" sz="1600" i="1" dirty="0" err="1" smtClean="0"/>
              <a:t>Stanbridge</a:t>
            </a:r>
            <a:r>
              <a:rPr lang="en-GB" sz="1600" i="1" dirty="0" smtClean="0"/>
              <a:t> 2006, </a:t>
            </a:r>
            <a:r>
              <a:rPr lang="en-GB" sz="1600" i="1" dirty="0" err="1" smtClean="0"/>
              <a:t>Askey</a:t>
            </a:r>
            <a:r>
              <a:rPr lang="en-GB" sz="1600" i="1" dirty="0" smtClean="0"/>
              <a:t> et al </a:t>
            </a:r>
            <a:r>
              <a:rPr lang="en-GB" sz="1600" i="1" dirty="0" smtClean="0"/>
              <a:t>2009</a:t>
            </a:r>
            <a:r>
              <a:rPr lang="en-GB" sz="1600" i="1" dirty="0" smtClean="0"/>
              <a:t>)</a:t>
            </a:r>
            <a:endParaRPr lang="en-GB" sz="1600" i="1" dirty="0" smtClean="0"/>
          </a:p>
          <a:p>
            <a:r>
              <a:rPr lang="en-GB" sz="1400" i="1" dirty="0" smtClean="0">
                <a:hlinkClick r:id="rId3"/>
              </a:rPr>
              <a:t>http://www.meridenfamilyprogramme.com/</a:t>
            </a:r>
            <a:endParaRPr lang="en-GB" sz="1400" i="1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r>
              <a:rPr lang="en-GB" sz="1600" i="1" dirty="0" smtClean="0"/>
              <a:t>Flexible </a:t>
            </a:r>
            <a:r>
              <a:rPr lang="en-GB" sz="1600" i="1" dirty="0" smtClean="0"/>
              <a:t>staff, home visits, peer support</a:t>
            </a:r>
          </a:p>
          <a:p>
            <a:endParaRPr lang="en-GB" sz="1600" i="1" dirty="0" smtClean="0"/>
          </a:p>
          <a:p>
            <a:r>
              <a:rPr lang="en-GB" sz="1600" i="1" dirty="0" smtClean="0"/>
              <a:t>Peer </a:t>
            </a:r>
            <a:r>
              <a:rPr lang="en-GB" sz="1600" i="1" dirty="0" smtClean="0"/>
              <a:t>support alongside CMHTs – need for more research into different models (Simpson et al in press; Gillard et al ongoing study)</a:t>
            </a:r>
          </a:p>
          <a:p>
            <a:endParaRPr lang="en-GB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268760"/>
            <a:ext cx="7385050" cy="504056"/>
          </a:xfrm>
        </p:spPr>
        <p:txBody>
          <a:bodyPr/>
          <a:lstStyle/>
          <a:p>
            <a:r>
              <a:rPr lang="en-GB" dirty="0" smtClean="0"/>
              <a:t>Morale is good: Maintain staff morale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772816"/>
            <a:ext cx="3616325" cy="4656559"/>
          </a:xfrm>
        </p:spPr>
        <p:txBody>
          <a:bodyPr/>
          <a:lstStyle/>
          <a:p>
            <a:r>
              <a:rPr lang="en-GB" sz="1600" dirty="0" smtClean="0"/>
              <a:t>Two studies found good morale amongst staff on inpatient wards (Bowers et al 2008, </a:t>
            </a:r>
            <a:r>
              <a:rPr lang="en-GB" sz="1600" dirty="0" err="1" smtClean="0"/>
              <a:t>Totman</a:t>
            </a:r>
            <a:r>
              <a:rPr lang="en-GB" sz="1600" dirty="0" smtClean="0"/>
              <a:t> et al 2011)</a:t>
            </a:r>
          </a:p>
          <a:p>
            <a:endParaRPr lang="en-GB" sz="1600" dirty="0" smtClean="0"/>
          </a:p>
          <a:p>
            <a:r>
              <a:rPr lang="en-GB" sz="1600" dirty="0" smtClean="0"/>
              <a:t>Good morale important for:</a:t>
            </a:r>
          </a:p>
          <a:p>
            <a:pPr lvl="1"/>
            <a:r>
              <a:rPr lang="en-GB" sz="1600" dirty="0" smtClean="0"/>
              <a:t>strong therapeutic alliances </a:t>
            </a:r>
          </a:p>
          <a:p>
            <a:pPr lvl="1"/>
            <a:r>
              <a:rPr lang="en-GB" sz="1600" dirty="0" smtClean="0"/>
              <a:t>positive patient experiences, and</a:t>
            </a:r>
          </a:p>
          <a:p>
            <a:pPr lvl="1"/>
            <a:r>
              <a:rPr lang="en-GB" sz="1600" dirty="0" smtClean="0"/>
              <a:t>successful implementation of initiatives to improve care</a:t>
            </a:r>
          </a:p>
          <a:p>
            <a:endParaRPr lang="en-GB" sz="1600" dirty="0" smtClean="0"/>
          </a:p>
          <a:p>
            <a:r>
              <a:rPr lang="en-GB" sz="1600" dirty="0" smtClean="0"/>
              <a:t>Inpatient staff feel sustained in their potentially stressful roles by:</a:t>
            </a:r>
          </a:p>
          <a:p>
            <a:pPr lvl="1"/>
            <a:r>
              <a:rPr lang="en-GB" sz="1600" dirty="0" smtClean="0"/>
              <a:t>mutual loyalty and trust within cohesive ward teams </a:t>
            </a:r>
          </a:p>
          <a:p>
            <a:pPr lvl="1"/>
            <a:r>
              <a:rPr lang="en-GB" sz="1600" dirty="0" smtClean="0"/>
              <a:t>clear roles</a:t>
            </a:r>
          </a:p>
          <a:p>
            <a:pPr lvl="1"/>
            <a:r>
              <a:rPr lang="en-GB" sz="1600" dirty="0" smtClean="0"/>
              <a:t>supportive ward managers </a:t>
            </a:r>
          </a:p>
          <a:p>
            <a:pPr lvl="1"/>
            <a:r>
              <a:rPr lang="en-GB" sz="1600" dirty="0" smtClean="0"/>
              <a:t>well designed organisational procedures and structures</a:t>
            </a:r>
          </a:p>
          <a:p>
            <a:endParaRPr lang="en-GB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844824"/>
            <a:ext cx="3617913" cy="4584551"/>
          </a:xfrm>
        </p:spPr>
        <p:txBody>
          <a:bodyPr/>
          <a:lstStyle/>
          <a:p>
            <a:r>
              <a:rPr lang="en-GB" sz="1600" dirty="0" smtClean="0"/>
              <a:t>Perceived threats to good morale include: </a:t>
            </a:r>
          </a:p>
          <a:p>
            <a:pPr lvl="1"/>
            <a:r>
              <a:rPr lang="en-GB" sz="1600" dirty="0" smtClean="0"/>
              <a:t>Staffing levels that are insufficient for staff to feel safe and able to spend time with patients</a:t>
            </a:r>
          </a:p>
          <a:p>
            <a:pPr lvl="1"/>
            <a:r>
              <a:rPr lang="en-GB" sz="1600" dirty="0" smtClean="0"/>
              <a:t>High (perceived) risk of violence</a:t>
            </a:r>
          </a:p>
          <a:p>
            <a:pPr lvl="1"/>
            <a:r>
              <a:rPr lang="en-GB" sz="1600" dirty="0" smtClean="0"/>
              <a:t>Lack of voice/involvement in decisions and in the wider organisation</a:t>
            </a:r>
          </a:p>
          <a:p>
            <a:endParaRPr lang="en-GB" sz="1600" dirty="0" smtClean="0"/>
          </a:p>
          <a:p>
            <a:r>
              <a:rPr lang="en-GB" sz="1600" dirty="0" smtClean="0"/>
              <a:t>Need to:</a:t>
            </a:r>
          </a:p>
          <a:p>
            <a:pPr lvl="1"/>
            <a:r>
              <a:rPr lang="en-GB" sz="1600" dirty="0" smtClean="0"/>
              <a:t>Increase employee voice</a:t>
            </a:r>
          </a:p>
          <a:p>
            <a:pPr lvl="1"/>
            <a:r>
              <a:rPr lang="en-GB" sz="1600" dirty="0" smtClean="0"/>
              <a:t>Design jobs to maximise autonomy within clear structured protocols</a:t>
            </a:r>
          </a:p>
          <a:p>
            <a:pPr lvl="1"/>
            <a:r>
              <a:rPr lang="en-GB" sz="1600" dirty="0" smtClean="0"/>
              <a:t>Enable and promote greater staff-patient contact </a:t>
            </a:r>
          </a:p>
          <a:p>
            <a:pPr lvl="1"/>
            <a:r>
              <a:rPr lang="en-GB" sz="1600" dirty="0" smtClean="0"/>
              <a:t>Improving responses to violence</a:t>
            </a:r>
            <a:endParaRPr lang="en-GB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628800"/>
            <a:ext cx="7385050" cy="360040"/>
          </a:xfrm>
        </p:spPr>
        <p:txBody>
          <a:bodyPr/>
          <a:lstStyle/>
          <a:p>
            <a:r>
              <a:rPr lang="en-GB" dirty="0" smtClean="0"/>
              <a:t>Nursing education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4125" y="2276872"/>
            <a:ext cx="7386638" cy="4152503"/>
          </a:xfrm>
        </p:spPr>
        <p:txBody>
          <a:bodyPr/>
          <a:lstStyle/>
          <a:p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new mental health field practice learning outcomes include topics </a:t>
            </a:r>
            <a:r>
              <a:rPr lang="en-GB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specifically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relating to schizophrenia, e.g. in the Communication and interpersonal skills domain:</a:t>
            </a:r>
          </a:p>
          <a:p>
            <a:endParaRPr lang="en-GB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1.1  </a:t>
            </a:r>
            <a:r>
              <a:rPr lang="en-GB" sz="1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Mental health nurses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use skills of relationship-building and communication to engage with and support people distressed by hearing voices, experiencing distressing thoughts or experiencing other perceptual problems.  (NMC, 2010)</a:t>
            </a:r>
          </a:p>
          <a:p>
            <a:endParaRPr lang="en-GB" sz="1600" dirty="0" smtClean="0"/>
          </a:p>
          <a:p>
            <a:r>
              <a:rPr lang="en-GB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Nb. We have not had such mental health specific skills detailed before for student nurses to achieve.</a:t>
            </a:r>
          </a:p>
          <a:p>
            <a:endParaRPr lang="en-GB" sz="1600" i="1" dirty="0" smtClean="0"/>
          </a:p>
          <a:p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 to ensure that pre-registration nursing education </a:t>
            </a:r>
            <a:r>
              <a:rPr lang="en-GB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continues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have a mental health specialist field – has been under threat</a:t>
            </a:r>
          </a:p>
          <a:p>
            <a:endParaRPr lang="en-GB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Relational care models (e.g. </a:t>
            </a:r>
            <a:r>
              <a:rPr lang="en-GB" sz="2400" dirty="0" err="1" smtClean="0"/>
              <a:t>Soteria</a:t>
            </a:r>
            <a:r>
              <a:rPr lang="en-GB" sz="2400" dirty="0" smtClean="0"/>
              <a:t> Network)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Consideration of alternatives to inpatient care, e.g. crisis houses</a:t>
            </a:r>
          </a:p>
          <a:p>
            <a:endParaRPr lang="en-GB" sz="1600" dirty="0" smtClean="0"/>
          </a:p>
          <a:p>
            <a:r>
              <a:rPr lang="en-GB" sz="1600" dirty="0" smtClean="0"/>
              <a:t>Consideration of relational care models, </a:t>
            </a:r>
            <a:r>
              <a:rPr lang="en-GB" sz="1600" dirty="0" err="1" smtClean="0"/>
              <a:t>e.g</a:t>
            </a:r>
            <a:r>
              <a:rPr lang="en-GB" sz="1600" dirty="0" smtClean="0"/>
              <a:t> </a:t>
            </a:r>
            <a:r>
              <a:rPr lang="en-GB" sz="1600" dirty="0" err="1" smtClean="0"/>
              <a:t>Soteria</a:t>
            </a:r>
            <a:r>
              <a:rPr lang="en-GB" sz="1600" dirty="0" smtClean="0"/>
              <a:t> Network </a:t>
            </a:r>
          </a:p>
          <a:p>
            <a:endParaRPr lang="en-GB" sz="1600" dirty="0" smtClean="0"/>
          </a:p>
          <a:p>
            <a:r>
              <a:rPr lang="en-GB" sz="1600" dirty="0" smtClean="0">
                <a:hlinkClick r:id="rId2"/>
              </a:rPr>
              <a:t>http://www.soterianetwork.org.uk/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Raising the possibilities of minimal medication or no medication alternative care provision</a:t>
            </a:r>
          </a:p>
          <a:p>
            <a:endParaRPr lang="en-GB" sz="1600" dirty="0" smtClean="0"/>
          </a:p>
          <a:p>
            <a:r>
              <a:rPr lang="en-GB" sz="1600" dirty="0" smtClean="0"/>
              <a:t>Systematic review of </a:t>
            </a:r>
            <a:r>
              <a:rPr lang="en-GB" sz="1600" dirty="0" err="1" smtClean="0"/>
              <a:t>Soteria</a:t>
            </a:r>
            <a:r>
              <a:rPr lang="en-GB" sz="1600" dirty="0" smtClean="0"/>
              <a:t> Paradigm for treatment of people with schizophrenia (</a:t>
            </a:r>
            <a:r>
              <a:rPr lang="en-GB" sz="1600" dirty="0" err="1" smtClean="0"/>
              <a:t>Calton</a:t>
            </a:r>
            <a:r>
              <a:rPr lang="en-GB" sz="1600" dirty="0" smtClean="0"/>
              <a:t> et al 2008) – 3 controlled trials found equal and in some areas better results compared with conventional, medication-based approaches</a:t>
            </a:r>
          </a:p>
          <a:p>
            <a:endParaRPr lang="en-GB" sz="1600" dirty="0" smtClean="0"/>
          </a:p>
          <a:p>
            <a:r>
              <a:rPr lang="en-GB" sz="1600" dirty="0" smtClean="0"/>
              <a:t>More investment in research into alternative approaches required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Members of Mental Health Nurse Academics UK</a:t>
            </a:r>
          </a:p>
          <a:p>
            <a:r>
              <a:rPr lang="en-GB" dirty="0" smtClean="0">
                <a:hlinkClick r:id="rId2"/>
              </a:rPr>
              <a:t>http://mhnauk.swan.ac.uk/main.htm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Geoff Brennan, Nurse Consultant at Camden and Islington NHS Foundation Trust, London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Bonus slides….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Inpatient Care and Mental Health Nursing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purpose of inpatient care for people with schizophrenia – what are we trying to do?</a:t>
            </a:r>
          </a:p>
          <a:p>
            <a:endParaRPr lang="en-GB" dirty="0" smtClean="0"/>
          </a:p>
          <a:p>
            <a:r>
              <a:rPr lang="en-GB" dirty="0" smtClean="0"/>
              <a:t>What do mental health nurses do well?</a:t>
            </a:r>
          </a:p>
          <a:p>
            <a:endParaRPr lang="en-GB" dirty="0" smtClean="0"/>
          </a:p>
          <a:p>
            <a:r>
              <a:rPr lang="en-GB" dirty="0" smtClean="0"/>
              <a:t>What could we do better?</a:t>
            </a:r>
          </a:p>
          <a:p>
            <a:endParaRPr lang="en-GB" dirty="0" smtClean="0"/>
          </a:p>
          <a:p>
            <a:r>
              <a:rPr lang="en-GB" dirty="0" smtClean="0"/>
              <a:t>What is it not?</a:t>
            </a:r>
          </a:p>
          <a:p>
            <a:endParaRPr lang="en-GB" dirty="0" smtClean="0"/>
          </a:p>
          <a:p>
            <a:r>
              <a:rPr lang="en-GB" dirty="0" smtClean="0"/>
              <a:t>What else might help? Any alternatives?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484784"/>
            <a:ext cx="7385050" cy="432048"/>
          </a:xfrm>
        </p:spPr>
        <p:txBody>
          <a:bodyPr/>
          <a:lstStyle/>
          <a:p>
            <a:r>
              <a:rPr lang="en-GB" dirty="0" smtClean="0"/>
              <a:t>Mental health nursing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25" y="2060848"/>
            <a:ext cx="7386638" cy="4368527"/>
          </a:xfrm>
        </p:spPr>
        <p:txBody>
          <a:bodyPr/>
          <a:lstStyle/>
          <a:p>
            <a:r>
              <a:rPr lang="en-GB" sz="1600" dirty="0" smtClean="0"/>
              <a:t>The United Kingdom (including England) has one of the higher ratios of mental health nurses (MHNs) to population, with approximately 104 nurses (MHNs) per 100,000 population (WHO 2005)</a:t>
            </a:r>
          </a:p>
          <a:p>
            <a:endParaRPr lang="en-GB" sz="1600" dirty="0" smtClean="0"/>
          </a:p>
          <a:p>
            <a:r>
              <a:rPr lang="en-GB" sz="1600" dirty="0" smtClean="0"/>
              <a:t>There are approx 47,000 registered MHNs working in the National Health Service (NHS) in England (DH 2005) and several thousand more working in the independent sector. </a:t>
            </a:r>
          </a:p>
          <a:p>
            <a:endParaRPr lang="en-GB" sz="1600" dirty="0" smtClean="0"/>
          </a:p>
          <a:p>
            <a:r>
              <a:rPr lang="en-GB" sz="1600" dirty="0" smtClean="0"/>
              <a:t>In the NHS, MHNs constitute 13% of all whole time nursing posts(DH 2005).</a:t>
            </a:r>
            <a:endParaRPr lang="en-GB" sz="1600" dirty="0" smtClean="0">
              <a:solidFill>
                <a:srgbClr val="FF0000"/>
              </a:solidFill>
            </a:endParaRPr>
          </a:p>
          <a:p>
            <a:endParaRPr lang="en-GB" sz="1600" dirty="0" smtClean="0"/>
          </a:p>
          <a:p>
            <a:r>
              <a:rPr lang="en-GB" sz="1600" dirty="0" smtClean="0"/>
              <a:t>Education (training) is typically a 3-year long diploma or degree level course at pre-registration level. Some content is shared with other nursing students. </a:t>
            </a:r>
          </a:p>
          <a:p>
            <a:endParaRPr lang="en-GB" sz="1600" dirty="0" smtClean="0"/>
          </a:p>
          <a:p>
            <a:r>
              <a:rPr lang="en-GB" sz="1600" dirty="0" smtClean="0"/>
              <a:t>MHNs work with all age groups and in all areas of service delivery, for example inpatient care, acute and long-term community teams, general hospital liaison services, drug and alcohol services and forensic services.</a:t>
            </a:r>
            <a:endParaRPr lang="en-GB" sz="16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cluster of concerns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Payment by Results (PBR) </a:t>
            </a:r>
          </a:p>
          <a:p>
            <a:endParaRPr lang="en-GB" sz="1800" dirty="0" smtClean="0"/>
          </a:p>
          <a:p>
            <a:r>
              <a:rPr lang="en-GB" sz="1800" dirty="0" smtClean="0"/>
              <a:t>Will clusters reinforce separation of disorders?</a:t>
            </a:r>
          </a:p>
          <a:p>
            <a:endParaRPr lang="en-GB" sz="1800" dirty="0" smtClean="0"/>
          </a:p>
          <a:p>
            <a:r>
              <a:rPr lang="en-GB" sz="1800" dirty="0" smtClean="0"/>
              <a:t>Will individual needs be taken into account (with all the resultant complexity) or will services provide a standard care plan according to the cluster? </a:t>
            </a:r>
          </a:p>
          <a:p>
            <a:endParaRPr lang="en-GB" sz="1800" dirty="0" smtClean="0"/>
          </a:p>
          <a:p>
            <a:r>
              <a:rPr lang="en-GB" sz="1800" dirty="0" smtClean="0"/>
              <a:t>Dual diagnosis nurse consultants concerned that if someone doesn’t neatly fit the dual diagnosis cluster, then their co-morbidity wont be addressed</a:t>
            </a:r>
            <a:endParaRPr lang="en-GB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Care and Mental Health Measure (Wales)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1600" b="1" dirty="0" smtClean="0"/>
              <a:t>Primary Care</a:t>
            </a:r>
          </a:p>
          <a:p>
            <a:pPr lvl="1"/>
            <a:r>
              <a:rPr lang="en-GB" sz="1600" dirty="0" smtClean="0"/>
              <a:t>Health inequalities - variable physical and mental health care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Inadequate knowledge and skills of the Primary Care workforce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Routine physical investigations may not be offered (e.g. Blood Pressure, Cervical Screening) and contribute to higher rates of mortality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Lack of support for carers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(House of Commons Health Committee 2009; Bunting et al;  date unknown; </a:t>
            </a:r>
            <a:r>
              <a:rPr lang="en-GB" sz="1600" dirty="0" err="1" smtClean="0"/>
              <a:t>Oud</a:t>
            </a:r>
            <a:r>
              <a:rPr lang="en-GB" sz="1600" dirty="0" smtClean="0"/>
              <a:t> et al 2007)</a:t>
            </a:r>
            <a:endParaRPr lang="en-GB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1600" b="1" dirty="0" smtClean="0"/>
              <a:t>Mental Health Measure (Wales)</a:t>
            </a:r>
          </a:p>
          <a:p>
            <a:pPr lvl="1"/>
            <a:r>
              <a:rPr lang="en-GB" sz="1600" dirty="0" smtClean="0"/>
              <a:t>Legislative arrangements (Law) in respect of the assessment and treatment of people with mental health problems. Includes: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Primary care assessments, treatment, info and referral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Care co-ordination and planning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Independent mental health advocacy for all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(Welsh Assembly Govt 2011)</a:t>
            </a:r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340768"/>
            <a:ext cx="7385050" cy="576064"/>
          </a:xfrm>
        </p:spPr>
        <p:txBody>
          <a:bodyPr/>
          <a:lstStyle/>
          <a:p>
            <a:r>
              <a:rPr lang="en-GB" sz="2400" dirty="0" smtClean="0"/>
              <a:t>Acute mental health inpatient care: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2060848"/>
            <a:ext cx="3616325" cy="4368527"/>
          </a:xfrm>
        </p:spPr>
        <p:txBody>
          <a:bodyPr/>
          <a:lstStyle/>
          <a:p>
            <a:r>
              <a:rPr lang="en-GB" sz="1600" dirty="0" smtClean="0"/>
              <a:t>Long been subject to criticisms: </a:t>
            </a:r>
          </a:p>
          <a:p>
            <a:endParaRPr lang="en-GB" sz="1600" dirty="0" smtClean="0"/>
          </a:p>
          <a:p>
            <a:r>
              <a:rPr lang="en-GB" sz="1600" dirty="0" smtClean="0"/>
              <a:t>High bed occupancy, shortage of beds and swift/delayed discharge </a:t>
            </a:r>
          </a:p>
          <a:p>
            <a:endParaRPr lang="en-GB" sz="1600" dirty="0" smtClean="0"/>
          </a:p>
          <a:p>
            <a:r>
              <a:rPr lang="en-GB" sz="1600" dirty="0" smtClean="0"/>
              <a:t>Violence against staff and service users, sexual harassment, theft</a:t>
            </a:r>
          </a:p>
          <a:p>
            <a:endParaRPr lang="en-GB" sz="1600" dirty="0" smtClean="0"/>
          </a:p>
          <a:p>
            <a:r>
              <a:rPr lang="en-GB" sz="1600" dirty="0" smtClean="0"/>
              <a:t>Drug and alcohol problems </a:t>
            </a:r>
          </a:p>
          <a:p>
            <a:endParaRPr lang="en-GB" sz="1600" dirty="0" smtClean="0"/>
          </a:p>
          <a:p>
            <a:r>
              <a:rPr lang="en-GB" sz="1600" dirty="0" smtClean="0"/>
              <a:t>Generally unpopular with service users and carers</a:t>
            </a:r>
          </a:p>
          <a:p>
            <a:endParaRPr lang="en-GB" sz="1600" dirty="0" smtClean="0"/>
          </a:p>
          <a:p>
            <a:r>
              <a:rPr lang="en-GB" sz="1600" dirty="0" smtClean="0"/>
              <a:t>Boredom, lack of activity, lack of staff-patient interaction, poor environment </a:t>
            </a:r>
          </a:p>
          <a:p>
            <a:endParaRPr lang="en-GB" sz="1600" dirty="0" smtClean="0"/>
          </a:p>
          <a:p>
            <a:r>
              <a:rPr lang="en-GB" sz="1600" dirty="0" smtClean="0"/>
              <a:t>(MHAC 2005. Simpson 2008, Bowers et al 2009, Jones et al 2010)</a:t>
            </a:r>
          </a:p>
          <a:p>
            <a:endParaRPr lang="en-GB" sz="1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2060848"/>
            <a:ext cx="3617913" cy="4368527"/>
          </a:xfrm>
        </p:spPr>
        <p:txBody>
          <a:bodyPr/>
          <a:lstStyle/>
          <a:p>
            <a:r>
              <a:rPr lang="en-GB" sz="1600" dirty="0" smtClean="0"/>
              <a:t>Most expensive component of care </a:t>
            </a:r>
          </a:p>
          <a:p>
            <a:endParaRPr lang="en-GB" sz="1600" dirty="0" smtClean="0"/>
          </a:p>
          <a:p>
            <a:r>
              <a:rPr lang="en-GB" sz="1600" dirty="0" smtClean="0"/>
              <a:t>Generally accepted that alternative community services will never fully dispense with the need for inpatient beds </a:t>
            </a:r>
          </a:p>
          <a:p>
            <a:endParaRPr lang="en-GB" sz="1600" dirty="0" smtClean="0"/>
          </a:p>
          <a:p>
            <a:r>
              <a:rPr lang="en-GB" sz="1600" dirty="0" smtClean="0"/>
              <a:t>Mental health service research has focussed on the development of community services so little evidence about what works in inpatient care</a:t>
            </a:r>
          </a:p>
          <a:p>
            <a:endParaRPr lang="en-GB" sz="1600" dirty="0" smtClean="0"/>
          </a:p>
          <a:p>
            <a:r>
              <a:rPr lang="en-GB" sz="1600" dirty="0" smtClean="0"/>
              <a:t>Specialist staff education/training focused on community</a:t>
            </a:r>
          </a:p>
          <a:p>
            <a:endParaRPr lang="en-GB" sz="1600" dirty="0" smtClean="0"/>
          </a:p>
          <a:p>
            <a:r>
              <a:rPr lang="en-GB" sz="1600" dirty="0" smtClean="0"/>
              <a:t>Recent guidelines and initiatives in attempt to refocus and improve quality of inpatient care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484784"/>
            <a:ext cx="7385050" cy="432048"/>
          </a:xfrm>
        </p:spPr>
        <p:txBody>
          <a:bodyPr/>
          <a:lstStyle/>
          <a:p>
            <a:r>
              <a:rPr lang="en-GB" dirty="0" smtClean="0"/>
              <a:t>Acute care guidelines and 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5617" y="2132856"/>
            <a:ext cx="3754834" cy="4296519"/>
          </a:xfrm>
        </p:spPr>
        <p:txBody>
          <a:bodyPr/>
          <a:lstStyle/>
          <a:p>
            <a:r>
              <a:rPr lang="en-GB" sz="1600" b="1" dirty="0" smtClean="0"/>
              <a:t>Mental Health Policy Implementation Guide: Adult Acute In-patient Care Provision </a:t>
            </a:r>
            <a:r>
              <a:rPr lang="en-GB" sz="1600" dirty="0" smtClean="0"/>
              <a:t>(DH, 2002)</a:t>
            </a:r>
          </a:p>
          <a:p>
            <a:endParaRPr lang="en-GB" sz="1600" dirty="0" smtClean="0"/>
          </a:p>
          <a:p>
            <a:r>
              <a:rPr lang="en-GB" sz="1600" b="1" dirty="0" smtClean="0"/>
              <a:t>Delivering race equality in mental health care </a:t>
            </a:r>
            <a:r>
              <a:rPr lang="en-GB" sz="1600" dirty="0" smtClean="0"/>
              <a:t>(DH 2005)</a:t>
            </a:r>
          </a:p>
          <a:p>
            <a:endParaRPr lang="en-GB" sz="1600" b="1" dirty="0" smtClean="0"/>
          </a:p>
          <a:p>
            <a:r>
              <a:rPr lang="en-GB" sz="1600" b="1" dirty="0" smtClean="0"/>
              <a:t>Star Wards </a:t>
            </a:r>
            <a:r>
              <a:rPr lang="en-GB" sz="1600" dirty="0" smtClean="0"/>
              <a:t>(Janner 2006)</a:t>
            </a:r>
          </a:p>
          <a:p>
            <a:pPr lvl="1"/>
            <a:r>
              <a:rPr lang="en-GB" sz="1400" dirty="0" smtClean="0"/>
              <a:t>inspiring, collecting and disseminating best practice in inpatient care</a:t>
            </a:r>
          </a:p>
          <a:p>
            <a:pPr lvl="1">
              <a:buNone/>
            </a:pPr>
            <a:endParaRPr lang="en-GB" sz="1400" b="1" dirty="0" smtClean="0"/>
          </a:p>
          <a:p>
            <a:r>
              <a:rPr lang="en-GB" sz="1600" b="1" dirty="0" smtClean="0"/>
              <a:t>AIMS </a:t>
            </a:r>
            <a:r>
              <a:rPr lang="en-GB" sz="1600" dirty="0" smtClean="0"/>
              <a:t>(</a:t>
            </a:r>
            <a:r>
              <a:rPr lang="en-GB" sz="1600" dirty="0" err="1" smtClean="0"/>
              <a:t>RCPsych</a:t>
            </a:r>
            <a:r>
              <a:rPr lang="en-GB" sz="1600" dirty="0" smtClean="0"/>
              <a:t>)</a:t>
            </a:r>
          </a:p>
          <a:p>
            <a:pPr lvl="1"/>
            <a:r>
              <a:rPr lang="en-GB" sz="1400" dirty="0" smtClean="0"/>
              <a:t>standards-based accreditation programme  to improve the quality of care in inpatient mental health wards</a:t>
            </a:r>
          </a:p>
          <a:p>
            <a:pPr lvl="1">
              <a:buNone/>
            </a:pPr>
            <a:endParaRPr lang="en-GB" sz="1400" b="1" dirty="0" smtClean="0"/>
          </a:p>
          <a:p>
            <a:r>
              <a:rPr lang="en-GB" sz="1600" b="1" dirty="0" smtClean="0"/>
              <a:t>PET </a:t>
            </a:r>
            <a:r>
              <a:rPr lang="en-GB" sz="1600" dirty="0" smtClean="0"/>
              <a:t>(Bowles &amp; Howard 2003)</a:t>
            </a:r>
          </a:p>
          <a:p>
            <a:pPr lvl="1"/>
            <a:r>
              <a:rPr lang="en-GB" sz="1400" dirty="0" smtClean="0"/>
              <a:t>Protected Engagement Time</a:t>
            </a:r>
            <a:endParaRPr lang="en-GB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2132856"/>
            <a:ext cx="3617913" cy="4296519"/>
          </a:xfrm>
        </p:spPr>
        <p:txBody>
          <a:bodyPr/>
          <a:lstStyle/>
          <a:p>
            <a:r>
              <a:rPr lang="en-GB" sz="1600" b="1" dirty="0" smtClean="0"/>
              <a:t>Releasing time to care - The Productive Ward </a:t>
            </a:r>
            <a:r>
              <a:rPr lang="en-GB" sz="1600" dirty="0" smtClean="0"/>
              <a:t>(NHS Institute for Innovation and Improvement)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endParaRPr lang="en-GB" sz="1600" b="1" dirty="0" smtClean="0">
              <a:solidFill>
                <a:srgbClr val="FF0000"/>
              </a:solidFill>
            </a:endParaRPr>
          </a:p>
          <a:p>
            <a:r>
              <a:rPr lang="en-GB" sz="1600" b="1" dirty="0" smtClean="0"/>
              <a:t>NICE Schizophrenia guidelines </a:t>
            </a:r>
            <a:r>
              <a:rPr lang="en-GB" sz="1600" dirty="0" smtClean="0"/>
              <a:t>(RPS/RCP 2010 updated)</a:t>
            </a:r>
          </a:p>
          <a:p>
            <a:r>
              <a:rPr lang="en-GB" sz="1600" dirty="0" smtClean="0">
                <a:hlinkClick r:id="rId2"/>
              </a:rPr>
              <a:t>http://www.nice.org.uk/nicemedia/pdf/CG82FullGuideline.pdf</a:t>
            </a:r>
            <a:endParaRPr lang="en-GB" sz="1600" dirty="0" smtClean="0"/>
          </a:p>
          <a:p>
            <a:endParaRPr lang="en-GB" sz="1600" b="1" dirty="0" smtClean="0">
              <a:solidFill>
                <a:srgbClr val="FF0000"/>
              </a:solidFill>
            </a:endParaRPr>
          </a:p>
          <a:p>
            <a:r>
              <a:rPr lang="en-GB" sz="1600" b="1" dirty="0" smtClean="0">
                <a:solidFill>
                  <a:srgbClr val="FF0000"/>
                </a:solidFill>
              </a:rPr>
              <a:t>NEW:</a:t>
            </a:r>
            <a:r>
              <a:rPr lang="en-GB" sz="1600" b="1" dirty="0" smtClean="0"/>
              <a:t> NICE clinical guideline 136: (December 2011)</a:t>
            </a:r>
          </a:p>
          <a:p>
            <a:endParaRPr lang="en-GB" sz="1600" dirty="0" smtClean="0"/>
          </a:p>
          <a:p>
            <a:r>
              <a:rPr lang="en-GB" sz="1600" b="1" dirty="0" smtClean="0"/>
              <a:t>Service user experience in adult mental health: improving the experience of care for people using adult NHS mental health services</a:t>
            </a:r>
          </a:p>
          <a:p>
            <a:r>
              <a:rPr lang="en-GB" sz="1600" dirty="0" smtClean="0">
                <a:hlinkClick r:id="rId3"/>
              </a:rPr>
              <a:t>www.nice.org.uk/cg136</a:t>
            </a:r>
            <a:endParaRPr lang="en-GB" sz="1600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50950" y="1412776"/>
            <a:ext cx="7385050" cy="504056"/>
          </a:xfrm>
        </p:spPr>
        <p:txBody>
          <a:bodyPr/>
          <a:lstStyle/>
          <a:p>
            <a:r>
              <a:rPr lang="en-GB" dirty="0" smtClean="0"/>
              <a:t>Inpatient admissions and schizophrenia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254125" y="2132856"/>
            <a:ext cx="3616325" cy="4296519"/>
          </a:xfrm>
        </p:spPr>
        <p:txBody>
          <a:bodyPr/>
          <a:lstStyle/>
          <a:p>
            <a:pPr>
              <a:buNone/>
            </a:pPr>
            <a:r>
              <a:rPr lang="en-GB" sz="1600" b="1" dirty="0" smtClean="0"/>
              <a:t>Schizophrenia and bed use</a:t>
            </a:r>
          </a:p>
          <a:p>
            <a:pPr>
              <a:buNone/>
            </a:pPr>
            <a:endParaRPr lang="en-GB" sz="1600" b="1" dirty="0" smtClean="0"/>
          </a:p>
          <a:p>
            <a:r>
              <a:rPr lang="en-GB" sz="1600" dirty="0" smtClean="0"/>
              <a:t>32.7 per cent of the bed days used during 2009/10 (over 2.5 million out of a total of approx 7.9 million bed days) were for people with a diagnosis of ‘Schizophrenia’ or similar disorders (F20-F29)</a:t>
            </a:r>
          </a:p>
          <a:p>
            <a:endParaRPr lang="en-GB" sz="1600" dirty="0" smtClean="0"/>
          </a:p>
          <a:p>
            <a:r>
              <a:rPr lang="en-GB" sz="1600" dirty="0" smtClean="0"/>
              <a:t>Double the number of bed days for the next highest diagnostic category (mood/affective disorders)</a:t>
            </a:r>
          </a:p>
          <a:p>
            <a:endParaRPr lang="en-GB" sz="1600" dirty="0" smtClean="0"/>
          </a:p>
          <a:p>
            <a:r>
              <a:rPr lang="en-GB" sz="1600" dirty="0" smtClean="0"/>
              <a:t>(Health and Social Care Information Centre, 2011)</a:t>
            </a:r>
            <a:endParaRPr lang="en-GB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022850" y="2132856"/>
            <a:ext cx="3617913" cy="4296519"/>
          </a:xfrm>
        </p:spPr>
        <p:txBody>
          <a:bodyPr/>
          <a:lstStyle/>
          <a:p>
            <a:pPr>
              <a:buNone/>
            </a:pPr>
            <a:r>
              <a:rPr lang="en-GB" sz="1600" b="1" dirty="0" smtClean="0"/>
              <a:t>Detentions in hospital</a:t>
            </a:r>
          </a:p>
          <a:p>
            <a:pPr>
              <a:buNone/>
            </a:pPr>
            <a:endParaRPr lang="en-GB" sz="1600" dirty="0" smtClean="0"/>
          </a:p>
          <a:p>
            <a:r>
              <a:rPr lang="en-GB" sz="1600" dirty="0" smtClean="0"/>
              <a:t>49,417 detentions 2009/10</a:t>
            </a:r>
          </a:p>
          <a:p>
            <a:pPr>
              <a:buNone/>
            </a:pPr>
            <a:r>
              <a:rPr lang="en-GB" sz="1600" dirty="0" smtClean="0"/>
              <a:t>	(including detentions subsequent to admission etc) </a:t>
            </a:r>
          </a:p>
          <a:p>
            <a:r>
              <a:rPr lang="en-GB" sz="1600" dirty="0" smtClean="0"/>
              <a:t>Up by 3.5 per cent on previous year</a:t>
            </a:r>
          </a:p>
          <a:p>
            <a:endParaRPr lang="en-GB" sz="1600" dirty="0" smtClean="0"/>
          </a:p>
          <a:p>
            <a:r>
              <a:rPr lang="en-GB" sz="1600" dirty="0" smtClean="0"/>
              <a:t>30,774 formal admissions to hospital</a:t>
            </a:r>
          </a:p>
          <a:p>
            <a:r>
              <a:rPr lang="en-GB" sz="1600" dirty="0" smtClean="0"/>
              <a:t>Up 7.3 per cent on previous year</a:t>
            </a:r>
          </a:p>
          <a:p>
            <a:endParaRPr lang="en-GB" sz="1600" dirty="0" smtClean="0"/>
          </a:p>
          <a:p>
            <a:r>
              <a:rPr lang="en-GB" sz="1600" dirty="0" smtClean="0"/>
              <a:t>No breakdown by diagnosis</a:t>
            </a:r>
          </a:p>
          <a:p>
            <a:endParaRPr lang="en-GB" sz="1600" dirty="0" smtClean="0"/>
          </a:p>
          <a:p>
            <a:r>
              <a:rPr lang="en-GB" sz="1600" dirty="0" smtClean="0"/>
              <a:t>Evident that people with schizophrenia make up a large proportion of those on acute wards and increasing proportion there against their will</a:t>
            </a:r>
          </a:p>
          <a:p>
            <a:endParaRPr lang="en-GB" sz="1600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268760"/>
            <a:ext cx="7385050" cy="432048"/>
          </a:xfrm>
        </p:spPr>
        <p:txBody>
          <a:bodyPr/>
          <a:lstStyle/>
          <a:p>
            <a:r>
              <a:rPr lang="en-GB" dirty="0" smtClean="0"/>
              <a:t>Why are people admitted to hospital?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25" y="1772816"/>
            <a:ext cx="7386638" cy="4656559"/>
          </a:xfrm>
        </p:spPr>
        <p:txBody>
          <a:bodyPr/>
          <a:lstStyle/>
          <a:p>
            <a:r>
              <a:rPr lang="en-GB" sz="1800" b="1" dirty="0" smtClean="0"/>
              <a:t>Severe mental illness PLUS ‘crisis’</a:t>
            </a:r>
          </a:p>
          <a:p>
            <a:pPr lvl="1"/>
            <a:r>
              <a:rPr lang="en-GB" sz="1800" dirty="0" smtClean="0"/>
              <a:t>E.g. severe symptoms; deterioration; risk - appears likely to harm themselves or others; stressors (bereavement); failure in activities of daily living; ‘intolerable’ behaviour; or need for assessment; AND</a:t>
            </a:r>
          </a:p>
          <a:p>
            <a:endParaRPr lang="en-GB" sz="1800" dirty="0" smtClean="0"/>
          </a:p>
          <a:p>
            <a:r>
              <a:rPr lang="en-GB" sz="1800" dirty="0" smtClean="0"/>
              <a:t>They or their family/community require </a:t>
            </a:r>
            <a:r>
              <a:rPr lang="en-GB" sz="1800" b="1" dirty="0" smtClean="0"/>
              <a:t>respite</a:t>
            </a:r>
            <a:r>
              <a:rPr lang="en-GB" sz="1800" dirty="0" smtClean="0"/>
              <a:t>, AND/OR </a:t>
            </a:r>
          </a:p>
          <a:p>
            <a:endParaRPr lang="en-GB" sz="1800" dirty="0" smtClean="0"/>
          </a:p>
          <a:p>
            <a:r>
              <a:rPr lang="en-GB" sz="1800" b="1" dirty="0" smtClean="0"/>
              <a:t>Filtered via supports available </a:t>
            </a:r>
            <a:r>
              <a:rPr lang="en-GB" sz="1800" dirty="0" smtClean="0"/>
              <a:t>(family, crisis team, tolerance, legal regulation (supervision orders), bed availability, etc</a:t>
            </a:r>
          </a:p>
          <a:p>
            <a:endParaRPr lang="en-GB" sz="1800" dirty="0" smtClean="0"/>
          </a:p>
          <a:p>
            <a:r>
              <a:rPr lang="en-GB" sz="1800" dirty="0" smtClean="0"/>
              <a:t>Plus, other </a:t>
            </a:r>
            <a:r>
              <a:rPr lang="en-GB" sz="1800" b="1" dirty="0" smtClean="0"/>
              <a:t>health and life problems</a:t>
            </a:r>
            <a:r>
              <a:rPr lang="en-GB" sz="1800" dirty="0" smtClean="0"/>
              <a:t>, e.g. social withdrawal, alcohol/drug problems, physical ill health, relationship problems, debt</a:t>
            </a:r>
            <a:endParaRPr lang="en-GB" sz="1800" b="1" dirty="0" smtClean="0"/>
          </a:p>
          <a:p>
            <a:endParaRPr lang="en-GB" sz="1800" dirty="0" smtClean="0"/>
          </a:p>
          <a:p>
            <a:r>
              <a:rPr lang="en-GB" sz="1800" dirty="0" smtClean="0"/>
              <a:t>All – plus previous experiences of inpatient care - serve to impact on expectations, hopes, fears re admission</a:t>
            </a:r>
          </a:p>
          <a:p>
            <a:endParaRPr lang="en-GB" sz="1400" dirty="0" smtClean="0"/>
          </a:p>
          <a:p>
            <a:r>
              <a:rPr lang="en-GB" sz="1400" dirty="0" smtClean="0"/>
              <a:t>(Bowers et al 2005, Bowers et al 2009)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‘Complex Care Trajectories’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dirty="0" smtClean="0"/>
              <a:t>Whole systems approach and ‘complex care trajectories’ </a:t>
            </a:r>
          </a:p>
          <a:p>
            <a:endParaRPr lang="en-GB" sz="1800" b="1" dirty="0" smtClean="0"/>
          </a:p>
          <a:p>
            <a:r>
              <a:rPr lang="en-GB" sz="1800" dirty="0" smtClean="0"/>
              <a:t>Tilted by individual-level health events (e.g. experiencing a crisis), but also by system features (e.g. the departure of key staff, poor hospital/community communication) </a:t>
            </a:r>
          </a:p>
          <a:p>
            <a:endParaRPr lang="en-GB" sz="1800" dirty="0" smtClean="0"/>
          </a:p>
          <a:p>
            <a:r>
              <a:rPr lang="en-GB" sz="1800" dirty="0" smtClean="0"/>
              <a:t>Show important roles played by support staff and informal carers and need to for skilled care co-ordination and therapeutic interventions</a:t>
            </a:r>
          </a:p>
          <a:p>
            <a:endParaRPr lang="en-GB" sz="1800" dirty="0" smtClean="0"/>
          </a:p>
          <a:p>
            <a:r>
              <a:rPr lang="en-GB" sz="1800" dirty="0" smtClean="0"/>
              <a:t>(Hannigan &amp; Allen 2011)</a:t>
            </a:r>
            <a:endParaRPr lang="en-GB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196752"/>
            <a:ext cx="7385050" cy="504056"/>
          </a:xfrm>
        </p:spPr>
        <p:txBody>
          <a:bodyPr/>
          <a:lstStyle/>
          <a:p>
            <a:r>
              <a:rPr lang="en-GB" dirty="0" smtClean="0"/>
              <a:t>The function of acute psychiatric wards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5617" y="1772816"/>
            <a:ext cx="3754834" cy="4656559"/>
          </a:xfrm>
        </p:spPr>
        <p:txBody>
          <a:bodyPr/>
          <a:lstStyle/>
          <a:p>
            <a:r>
              <a:rPr lang="en-GB" sz="1600" b="1" dirty="0" smtClean="0"/>
              <a:t>Safety </a:t>
            </a:r>
            <a:r>
              <a:rPr lang="en-GB" sz="1600" dirty="0" smtClean="0"/>
              <a:t> - most admissions emergencies or risk to self or others</a:t>
            </a:r>
          </a:p>
          <a:p>
            <a:endParaRPr lang="en-GB" sz="1600" b="1" dirty="0" smtClean="0"/>
          </a:p>
          <a:p>
            <a:r>
              <a:rPr lang="en-GB" sz="1600" b="1" dirty="0" smtClean="0"/>
              <a:t>Assessment </a:t>
            </a:r>
            <a:r>
              <a:rPr lang="en-GB" sz="1600" dirty="0" smtClean="0"/>
              <a:t>– what’s going on? Why the crisis?</a:t>
            </a:r>
          </a:p>
          <a:p>
            <a:endParaRPr lang="en-GB" sz="1600" b="1" dirty="0" smtClean="0"/>
          </a:p>
          <a:p>
            <a:r>
              <a:rPr lang="en-GB" sz="1600" b="1" dirty="0" smtClean="0"/>
              <a:t>Treatment</a:t>
            </a:r>
          </a:p>
          <a:p>
            <a:endParaRPr lang="en-GB" sz="1600" dirty="0" smtClean="0"/>
          </a:p>
          <a:p>
            <a:endParaRPr lang="en-GB" sz="1600" b="1" dirty="0" smtClean="0"/>
          </a:p>
          <a:p>
            <a:r>
              <a:rPr lang="en-GB" sz="1600" b="1" dirty="0" smtClean="0"/>
              <a:t>Meeting basic self care needs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b="1" dirty="0" smtClean="0"/>
              <a:t>Physical healthcare</a:t>
            </a:r>
          </a:p>
          <a:p>
            <a:endParaRPr lang="en-GB" sz="1600" dirty="0" smtClean="0"/>
          </a:p>
          <a:p>
            <a:endParaRPr lang="en-GB" sz="1600" b="1" dirty="0" smtClean="0"/>
          </a:p>
          <a:p>
            <a:r>
              <a:rPr lang="en-GB" sz="1600" b="1" dirty="0" smtClean="0"/>
              <a:t>Management, organisation and co-ordination</a:t>
            </a:r>
          </a:p>
          <a:p>
            <a:endParaRPr lang="en-GB" sz="1600" b="1" dirty="0" smtClean="0"/>
          </a:p>
          <a:p>
            <a:r>
              <a:rPr lang="en-GB" sz="1600" dirty="0" smtClean="0"/>
              <a:t>(Bowers et al 2005, Bowers et al 2009)</a:t>
            </a:r>
            <a:endParaRPr lang="en-GB" sz="1600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22850" y="1772816"/>
            <a:ext cx="3617913" cy="4656559"/>
          </a:xfrm>
        </p:spPr>
        <p:txBody>
          <a:bodyPr/>
          <a:lstStyle/>
          <a:p>
            <a:r>
              <a:rPr lang="en-GB" sz="1600" i="1" dirty="0" smtClean="0"/>
              <a:t>Safety, containment, managing risk, assess, re-assess</a:t>
            </a:r>
          </a:p>
          <a:p>
            <a:endParaRPr lang="en-GB" sz="1600" i="1" dirty="0" smtClean="0"/>
          </a:p>
          <a:p>
            <a:r>
              <a:rPr lang="en-GB" sz="1600" i="1" dirty="0" smtClean="0"/>
              <a:t>Assess nature, type and extent of problems, constant presence</a:t>
            </a:r>
          </a:p>
          <a:p>
            <a:endParaRPr lang="en-GB" sz="1600" i="1" dirty="0" smtClean="0"/>
          </a:p>
          <a:p>
            <a:r>
              <a:rPr lang="en-GB" sz="1600" i="1" dirty="0" smtClean="0"/>
              <a:t>Medication, presence+, being alongside, rapport, therapies</a:t>
            </a:r>
          </a:p>
          <a:p>
            <a:endParaRPr lang="en-GB" sz="1600" i="1" dirty="0" smtClean="0"/>
          </a:p>
          <a:p>
            <a:r>
              <a:rPr lang="en-GB" sz="1600" i="1" dirty="0" smtClean="0"/>
              <a:t>Feeding, drinking, attending to personal hygiene</a:t>
            </a:r>
          </a:p>
          <a:p>
            <a:endParaRPr lang="en-GB" sz="1600" i="1" dirty="0" smtClean="0"/>
          </a:p>
          <a:p>
            <a:r>
              <a:rPr lang="en-GB" sz="1600" i="1" dirty="0" smtClean="0"/>
              <a:t>Diagnostic procedures, care and treatment of conditions, info</a:t>
            </a:r>
          </a:p>
          <a:p>
            <a:endParaRPr lang="en-GB" sz="1600" i="1" dirty="0" smtClean="0"/>
          </a:p>
          <a:p>
            <a:r>
              <a:rPr lang="en-GB" sz="1600" i="1" dirty="0" smtClean="0"/>
              <a:t>Organising and co-ordinating MDT, liaising with family and community services, MH Act documentation, records, etc </a:t>
            </a:r>
            <a:r>
              <a:rPr lang="en-GB" sz="1600" i="1" dirty="0" err="1" smtClean="0"/>
              <a:t>etc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etc</a:t>
            </a:r>
            <a:endParaRPr lang="en-GB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1412776"/>
            <a:ext cx="7385050" cy="504056"/>
          </a:xfrm>
        </p:spPr>
        <p:txBody>
          <a:bodyPr/>
          <a:lstStyle/>
          <a:p>
            <a:r>
              <a:rPr lang="en-GB" dirty="0" smtClean="0"/>
              <a:t>Mental health nursing care: Nurse-patient interaction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8840"/>
            <a:ext cx="3616325" cy="4440535"/>
          </a:xfrm>
        </p:spPr>
        <p:txBody>
          <a:bodyPr/>
          <a:lstStyle/>
          <a:p>
            <a:r>
              <a:rPr lang="en-GB" sz="1600" dirty="0" smtClean="0"/>
              <a:t>Bulk of 24 hour care provided by MHNs and their assistants</a:t>
            </a:r>
          </a:p>
          <a:p>
            <a:endParaRPr lang="en-GB" sz="1600" dirty="0" smtClean="0"/>
          </a:p>
          <a:p>
            <a:r>
              <a:rPr lang="en-GB" sz="1600" dirty="0" smtClean="0"/>
              <a:t>Patient studies/surveys often praise nursing care but want more of it or more psychological interventions (Bee et al 2006)</a:t>
            </a:r>
          </a:p>
          <a:p>
            <a:endParaRPr lang="en-GB" sz="1600" dirty="0" smtClean="0"/>
          </a:p>
          <a:p>
            <a:r>
              <a:rPr lang="en-GB" sz="1600" dirty="0" smtClean="0"/>
              <a:t>Long history criticising lack of nurse-patient interactions – much nurse therapeutic activity behind the scenes or involve subtle ‘low visibility’ skills</a:t>
            </a:r>
          </a:p>
          <a:p>
            <a:endParaRPr lang="en-GB" sz="1600" dirty="0" smtClean="0"/>
          </a:p>
          <a:p>
            <a:r>
              <a:rPr lang="en-GB" sz="1600" b="1" dirty="0" smtClean="0">
                <a:solidFill>
                  <a:srgbClr val="FF0000"/>
                </a:solidFill>
              </a:rPr>
              <a:t>NEW:</a:t>
            </a:r>
            <a:r>
              <a:rPr lang="en-GB" sz="1600" b="1" dirty="0" smtClean="0"/>
              <a:t> Cleary et al 2012 </a:t>
            </a:r>
            <a:r>
              <a:rPr lang="en-GB" sz="1600" dirty="0" smtClean="0"/>
              <a:t>Review and synthesise 23 papers (18 studies) investigating nurse-patient interaction in acute inpatient care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988840"/>
            <a:ext cx="3617913" cy="4440535"/>
          </a:xfrm>
        </p:spPr>
        <p:txBody>
          <a:bodyPr/>
          <a:lstStyle/>
          <a:p>
            <a:r>
              <a:rPr lang="en-GB" sz="1600" dirty="0" smtClean="0"/>
              <a:t>Reveals that nurse communication involves interpersonal approaches and methods that exemplify highly developed communication and personal skills designed specifically for this challenging setting. </a:t>
            </a:r>
          </a:p>
          <a:p>
            <a:endParaRPr lang="en-GB" sz="1600" dirty="0" smtClean="0"/>
          </a:p>
          <a:p>
            <a:r>
              <a:rPr lang="en-GB" sz="1600" dirty="0" smtClean="0"/>
              <a:t>Overlaps with recent work to identify techniques and approaches employed by ‘expert’ nurses when interacting with people who are acutely psychotic (Bowers et al 2010)</a:t>
            </a:r>
          </a:p>
          <a:p>
            <a:r>
              <a:rPr lang="en-GB" sz="1600" dirty="0" smtClean="0">
                <a:hlinkClick r:id="rId2"/>
              </a:rPr>
              <a:t>http://www.iop.kcl.ac.uk/iopweb/blob/downloads/locator/l_436_Talking.pdf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Research how we best develop and enable use of such skills…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ty University London_v3">
  <a:themeElements>
    <a:clrScheme name="City University London_v3 1">
      <a:dk1>
        <a:srgbClr val="000000"/>
      </a:dk1>
      <a:lt1>
        <a:srgbClr val="FFFFFF"/>
      </a:lt1>
      <a:dk2>
        <a:srgbClr val="E31B23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ty University London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ity University London_v3 1">
        <a:dk1>
          <a:srgbClr val="000000"/>
        </a:dk1>
        <a:lt1>
          <a:srgbClr val="FFFFFF"/>
        </a:lt1>
        <a:dk2>
          <a:srgbClr val="E31B2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City University London_v3</Template>
  <TotalTime>2166</TotalTime>
  <Words>2290</Words>
  <Application>Microsoft Office PowerPoint</Application>
  <PresentationFormat>On-screen Show (4:3)</PresentationFormat>
  <Paragraphs>380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City University London_v3</vt:lpstr>
      <vt:lpstr>Slide 1</vt:lpstr>
      <vt:lpstr>Inpatient Care and Mental Health Nursing </vt:lpstr>
      <vt:lpstr>Acute mental health inpatient care: background</vt:lpstr>
      <vt:lpstr>Acute care guidelines and initiatives</vt:lpstr>
      <vt:lpstr>Inpatient admissions and schizophrenia</vt:lpstr>
      <vt:lpstr>Why are people admitted to hospital?</vt:lpstr>
      <vt:lpstr>‘Complex Care Trajectories’</vt:lpstr>
      <vt:lpstr>The function of acute psychiatric wards</vt:lpstr>
      <vt:lpstr>Mental health nursing care: Nurse-patient interaction</vt:lpstr>
      <vt:lpstr>Nurse-Patient Interactions Skills (Cleary et al 2012)</vt:lpstr>
      <vt:lpstr>Preparing for psychosocial interventions</vt:lpstr>
      <vt:lpstr>Structured Activities</vt:lpstr>
      <vt:lpstr>Room for improvement: physical healthcare</vt:lpstr>
      <vt:lpstr>Room for improvement: Substance use &amp; sexual health </vt:lpstr>
      <vt:lpstr>Room for improvement: Families, carers and discharge</vt:lpstr>
      <vt:lpstr>Morale is good: Maintain staff morale</vt:lpstr>
      <vt:lpstr>Nursing education</vt:lpstr>
      <vt:lpstr>Relational care models (e.g. Soteria Network)</vt:lpstr>
      <vt:lpstr>Thanks</vt:lpstr>
      <vt:lpstr>Mental health nursing</vt:lpstr>
      <vt:lpstr>A cluster of concerns</vt:lpstr>
      <vt:lpstr>Primary Care and Mental Health Measure (Wales)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Sophy Toohey</dc:creator>
  <cp:lastModifiedBy>ASimpson</cp:lastModifiedBy>
  <cp:revision>164</cp:revision>
  <dcterms:created xsi:type="dcterms:W3CDTF">2008-09-10T13:04:06Z</dcterms:created>
  <dcterms:modified xsi:type="dcterms:W3CDTF">2012-02-24T09:34:02Z</dcterms:modified>
</cp:coreProperties>
</file>