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3" r:id="rId3"/>
    <p:sldId id="274" r:id="rId4"/>
    <p:sldId id="275" r:id="rId5"/>
    <p:sldId id="276" r:id="rId6"/>
    <p:sldId id="281" r:id="rId7"/>
    <p:sldId id="292" r:id="rId8"/>
    <p:sldId id="286" r:id="rId9"/>
    <p:sldId id="287" r:id="rId10"/>
    <p:sldId id="279" r:id="rId11"/>
    <p:sldId id="288" r:id="rId12"/>
    <p:sldId id="289" r:id="rId13"/>
    <p:sldId id="277" r:id="rId14"/>
    <p:sldId id="293" r:id="rId15"/>
    <p:sldId id="282" r:id="rId16"/>
    <p:sldId id="283" r:id="rId17"/>
    <p:sldId id="280" r:id="rId18"/>
    <p:sldId id="284" r:id="rId19"/>
    <p:sldId id="278" r:id="rId20"/>
    <p:sldId id="285" r:id="rId21"/>
    <p:sldId id="290" r:id="rId22"/>
    <p:sldId id="291" r:id="rId23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53C87-441B-4D9D-AED3-A3A1396A4903}" type="datetimeFigureOut">
              <a:rPr lang="en-GB" smtClean="0"/>
              <a:pPr/>
              <a:t>17/10/2011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F7F83-30D8-449F-A8D1-9FD14C709D1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17BA8-D2C0-4007-A1FE-D227DB08EA5E}" type="datetimeFigureOut">
              <a:rPr lang="en-GB" smtClean="0"/>
              <a:pPr/>
              <a:t>17/10/2011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88E34-E7AD-4629-9AC2-34C693454F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88E34-E7AD-4629-9AC2-34C693454F3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482725"/>
            <a:ext cx="2076450" cy="4899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482725"/>
            <a:ext cx="6076950" cy="4899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482725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571750"/>
            <a:ext cx="40767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571750"/>
            <a:ext cx="40767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5288" y="1482725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571750"/>
            <a:ext cx="40767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2571750"/>
            <a:ext cx="40767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552950"/>
            <a:ext cx="40767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552950"/>
            <a:ext cx="40767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571750"/>
            <a:ext cx="4076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571750"/>
            <a:ext cx="4076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82725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57175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vantGarde Bk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vantGarde Bk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vantGarde Bk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vantGarde Bk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vantGarde Bk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vantGarde Bk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vantGarde Bk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vantGarde Bk B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Assisting adjustment following disfigurement: interventions for health care professionals</a:t>
            </a:r>
            <a:endParaRPr lang="en-GB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pPr algn="l"/>
            <a:endParaRPr lang="en-GB" sz="1600" dirty="0" smtClean="0"/>
          </a:p>
          <a:p>
            <a:pPr algn="l"/>
            <a:endParaRPr lang="en-GB" sz="1600" dirty="0" smtClean="0"/>
          </a:p>
          <a:p>
            <a:pPr algn="l"/>
            <a:endParaRPr lang="en-GB" sz="1600" dirty="0" smtClean="0"/>
          </a:p>
          <a:p>
            <a:pPr algn="l"/>
            <a:r>
              <a:rPr lang="en-GB" sz="1600" dirty="0" smtClean="0"/>
              <a:t>Robert Newell and the Appearance Research Collaboration</a:t>
            </a:r>
            <a:endParaRPr lang="en-GB" sz="1600" dirty="0"/>
          </a:p>
        </p:txBody>
      </p:sp>
      <p:pic>
        <p:nvPicPr>
          <p:cNvPr id="25604" name="Picture 4" descr="HEFC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1524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ARC model of adjustment in visible difference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9552" y="2420888"/>
          <a:ext cx="8229600" cy="3860800"/>
        </p:xfrm>
        <a:graphic>
          <a:graphicData uri="http://schemas.openxmlformats.org/presentationml/2006/ole">
            <p:oleObj spid="_x0000_s2050" name="Image" r:id="rId3" imgW="5564135" imgH="2610286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 smtClean="0"/>
              <a:t>Optimism</a:t>
            </a:r>
          </a:p>
          <a:p>
            <a:r>
              <a:rPr lang="en-GB" sz="2000" dirty="0" smtClean="0"/>
              <a:t>Social Acceptance</a:t>
            </a:r>
          </a:p>
          <a:p>
            <a:r>
              <a:rPr lang="en-GB" sz="2000" dirty="0" smtClean="0"/>
              <a:t> Satisfaction with Social Support</a:t>
            </a:r>
          </a:p>
          <a:p>
            <a:r>
              <a:rPr lang="en-GB" sz="2000" dirty="0" smtClean="0"/>
              <a:t> Fear of Negative Evaluation</a:t>
            </a:r>
          </a:p>
          <a:p>
            <a:r>
              <a:rPr lang="en-GB" sz="2000" dirty="0" smtClean="0"/>
              <a:t> Social Comparison</a:t>
            </a:r>
          </a:p>
          <a:p>
            <a:r>
              <a:rPr lang="en-GB" sz="2000" dirty="0" smtClean="0"/>
              <a:t>Valance &amp; Salience of Appearance</a:t>
            </a:r>
          </a:p>
          <a:p>
            <a:r>
              <a:rPr lang="en-GB" sz="2000" dirty="0" smtClean="0"/>
              <a:t> Appearance Discrepancy</a:t>
            </a:r>
          </a:p>
          <a:p>
            <a:r>
              <a:rPr lang="en-GB" sz="2000" dirty="0" smtClean="0"/>
              <a:t> </a:t>
            </a:r>
            <a:r>
              <a:rPr lang="en-GB" sz="2000" dirty="0" err="1" smtClean="0"/>
              <a:t>Disguisability</a:t>
            </a:r>
            <a:r>
              <a:rPr lang="en-GB" sz="2000" dirty="0" smtClean="0"/>
              <a:t> &amp; Visibility when Clothed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 smtClean="0"/>
              <a:t>Outcome variables:</a:t>
            </a:r>
          </a:p>
          <a:p>
            <a:r>
              <a:rPr lang="en-GB" sz="2400" dirty="0" smtClean="0"/>
              <a:t>Appearance related social anxiety &amp;</a:t>
            </a:r>
          </a:p>
          <a:p>
            <a:pPr>
              <a:buNone/>
            </a:pPr>
            <a:r>
              <a:rPr lang="en-GB" sz="2400" dirty="0" smtClean="0"/>
              <a:t>avoidance (DAS)</a:t>
            </a:r>
          </a:p>
          <a:p>
            <a:r>
              <a:rPr lang="en-GB" sz="2400" dirty="0" smtClean="0"/>
              <a:t>Anxiety (HADS)</a:t>
            </a:r>
          </a:p>
          <a:p>
            <a:r>
              <a:rPr lang="en-GB" sz="2400" dirty="0" smtClean="0"/>
              <a:t>Depression (HADS</a:t>
            </a:r>
            <a:endParaRPr lang="en-GB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51.7% reported clinical levels of</a:t>
            </a:r>
          </a:p>
          <a:p>
            <a:pPr>
              <a:buNone/>
            </a:pPr>
            <a:r>
              <a:rPr lang="en-GB" dirty="0" smtClean="0"/>
              <a:t>Anxiety (24.5% severe)</a:t>
            </a:r>
          </a:p>
          <a:p>
            <a:r>
              <a:rPr lang="en-GB" dirty="0" smtClean="0"/>
              <a:t>23.6% reported clinical levels of depressive symptoms (6.9% severe)</a:t>
            </a:r>
          </a:p>
          <a:p>
            <a:r>
              <a:rPr lang="en-GB" dirty="0" smtClean="0"/>
              <a:t>&gt;65% significant levels of social anxiety &amp; social avoidance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of the ARC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Many people with disfigurement cope well</a:t>
            </a:r>
          </a:p>
          <a:p>
            <a:r>
              <a:rPr lang="en-GB" sz="2200" dirty="0" smtClean="0"/>
              <a:t>Response is variable</a:t>
            </a:r>
          </a:p>
          <a:p>
            <a:r>
              <a:rPr lang="en-GB" sz="2400" dirty="0" smtClean="0"/>
              <a:t>Adjustment is dynamic over time</a:t>
            </a:r>
          </a:p>
          <a:p>
            <a:r>
              <a:rPr lang="en-GB" sz="2400" dirty="0" smtClean="0"/>
              <a:t>Women are more distressed, but the difference is small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of the ARC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Adjustment is mediated by cognitive variables</a:t>
            </a:r>
          </a:p>
          <a:p>
            <a:pPr lvl="1"/>
            <a:r>
              <a:rPr lang="en-GB" sz="1600" dirty="0" smtClean="0"/>
              <a:t>Optimism</a:t>
            </a:r>
          </a:p>
          <a:p>
            <a:pPr lvl="1"/>
            <a:r>
              <a:rPr lang="en-GB" sz="1600" dirty="0" smtClean="0"/>
              <a:t>Satisfaction with social support</a:t>
            </a:r>
          </a:p>
          <a:p>
            <a:pPr lvl="1"/>
            <a:r>
              <a:rPr lang="en-GB" sz="1600" dirty="0" smtClean="0"/>
              <a:t>Fear of negative evaluation</a:t>
            </a:r>
          </a:p>
          <a:p>
            <a:pPr lvl="1"/>
            <a:r>
              <a:rPr lang="en-GB" sz="1600" dirty="0" smtClean="0"/>
              <a:t>Perceived social acceptance</a:t>
            </a:r>
          </a:p>
          <a:p>
            <a:pPr lvl="1"/>
            <a:r>
              <a:rPr lang="en-GB" sz="1600" dirty="0" smtClean="0"/>
              <a:t>Interpretation of responses of others</a:t>
            </a:r>
          </a:p>
          <a:p>
            <a:r>
              <a:rPr lang="en-GB" sz="1800" dirty="0" smtClean="0"/>
              <a:t>But not by:</a:t>
            </a:r>
          </a:p>
          <a:p>
            <a:pPr lvl="1"/>
            <a:r>
              <a:rPr lang="en-GB" sz="1600" dirty="0" smtClean="0"/>
              <a:t>Age</a:t>
            </a:r>
          </a:p>
          <a:p>
            <a:pPr lvl="1"/>
            <a:r>
              <a:rPr lang="en-GB" sz="1600" dirty="0" smtClean="0"/>
              <a:t>Gender</a:t>
            </a:r>
          </a:p>
          <a:p>
            <a:pPr lvl="1"/>
            <a:r>
              <a:rPr lang="en-GB" sz="1600" dirty="0" smtClean="0"/>
              <a:t>Cause of disfigurement</a:t>
            </a:r>
          </a:p>
          <a:p>
            <a:pPr lvl="1"/>
            <a:r>
              <a:rPr lang="en-GB" sz="1600" dirty="0" smtClean="0"/>
              <a:t>Method of recruitment</a:t>
            </a:r>
          </a:p>
          <a:p>
            <a:pPr lvl="1"/>
            <a:r>
              <a:rPr lang="en-GB" sz="1600" dirty="0" smtClean="0"/>
              <a:t>Visibility of main area of concern</a:t>
            </a:r>
            <a:endParaRPr lang="en-GB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for intervention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There are large numbers of people with visible differences</a:t>
            </a:r>
          </a:p>
          <a:p>
            <a:r>
              <a:rPr lang="en-GB" sz="2200" dirty="0" smtClean="0"/>
              <a:t>Many cope well</a:t>
            </a:r>
          </a:p>
          <a:p>
            <a:r>
              <a:rPr lang="en-GB" sz="2200" dirty="0" smtClean="0"/>
              <a:t>Treatment provision is at a premium</a:t>
            </a:r>
          </a:p>
          <a:p>
            <a:r>
              <a:rPr lang="en-GB" sz="2200" dirty="0" smtClean="0"/>
              <a:t>Adjustment is dynamic</a:t>
            </a:r>
          </a:p>
          <a:p>
            <a:r>
              <a:rPr lang="en-GB" sz="2200" dirty="0" smtClean="0"/>
              <a:t>A significant number of people suffer considerable distress</a:t>
            </a:r>
          </a:p>
          <a:p>
            <a:endParaRPr lang="en-GB" sz="2200" dirty="0" smtClean="0"/>
          </a:p>
          <a:p>
            <a:r>
              <a:rPr lang="en-GB" sz="2200" dirty="0" smtClean="0"/>
              <a:t>Intervention needs to reflect all the above issues</a:t>
            </a:r>
            <a:endParaRPr lang="en-GB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Stepped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Stepped care models are routine in cancer care and provide a model for psychosocial care in visible difference</a:t>
            </a:r>
          </a:p>
          <a:p>
            <a:endParaRPr lang="en-GB" sz="2200" dirty="0" smtClean="0"/>
          </a:p>
          <a:p>
            <a:r>
              <a:rPr lang="en-US" sz="2200" b="1" dirty="0" smtClean="0"/>
              <a:t>The PLISSIT model</a:t>
            </a:r>
            <a:r>
              <a:rPr lang="en-GB" sz="2200" dirty="0" smtClean="0"/>
              <a:t> (</a:t>
            </a:r>
            <a:r>
              <a:rPr lang="en-GB" sz="2200" dirty="0" err="1" smtClean="0"/>
              <a:t>Annon</a:t>
            </a:r>
            <a:r>
              <a:rPr lang="en-GB" sz="2200" dirty="0" smtClean="0"/>
              <a:t>, 1974):</a:t>
            </a:r>
          </a:p>
          <a:p>
            <a:pPr>
              <a:buNone/>
            </a:pPr>
            <a:endParaRPr lang="en-GB" sz="2200" dirty="0" smtClean="0"/>
          </a:p>
          <a:p>
            <a:pPr lvl="1"/>
            <a:r>
              <a:rPr lang="en-GB" sz="2200" b="1" dirty="0" smtClean="0"/>
              <a:t>P</a:t>
            </a:r>
            <a:r>
              <a:rPr lang="en-GB" sz="2200" dirty="0" smtClean="0"/>
              <a:t>ermission</a:t>
            </a:r>
          </a:p>
          <a:p>
            <a:pPr lvl="1"/>
            <a:r>
              <a:rPr lang="en-GB" sz="2200" b="1" dirty="0" smtClean="0"/>
              <a:t>L</a:t>
            </a:r>
            <a:r>
              <a:rPr lang="en-GB" sz="2200" dirty="0" smtClean="0"/>
              <a:t>imited </a:t>
            </a:r>
            <a:r>
              <a:rPr lang="en-GB" sz="2200" b="1" dirty="0" smtClean="0"/>
              <a:t>I</a:t>
            </a:r>
            <a:r>
              <a:rPr lang="en-GB" sz="2200" dirty="0" smtClean="0"/>
              <a:t>nformation</a:t>
            </a:r>
          </a:p>
          <a:p>
            <a:pPr lvl="1"/>
            <a:r>
              <a:rPr lang="en-GB" sz="2200" b="1" dirty="0" smtClean="0"/>
              <a:t>S</a:t>
            </a:r>
            <a:r>
              <a:rPr lang="en-GB" sz="2200" dirty="0" smtClean="0"/>
              <a:t>pecific </a:t>
            </a:r>
            <a:r>
              <a:rPr lang="en-GB" sz="2200" b="1" dirty="0" smtClean="0"/>
              <a:t>S</a:t>
            </a:r>
            <a:r>
              <a:rPr lang="en-GB" sz="2200" dirty="0" smtClean="0"/>
              <a:t>uggestions</a:t>
            </a:r>
          </a:p>
          <a:p>
            <a:pPr lvl="1"/>
            <a:r>
              <a:rPr lang="en-GB" sz="2200" b="1" dirty="0" smtClean="0"/>
              <a:t>I</a:t>
            </a:r>
            <a:r>
              <a:rPr lang="en-GB" sz="2200" dirty="0" smtClean="0"/>
              <a:t>ntensive </a:t>
            </a:r>
            <a:r>
              <a:rPr lang="en-GB" sz="2200" b="1" dirty="0" smtClean="0"/>
              <a:t>T</a:t>
            </a:r>
            <a:r>
              <a:rPr lang="en-GB" sz="2200" dirty="0" smtClean="0"/>
              <a:t>reatment</a:t>
            </a:r>
          </a:p>
          <a:p>
            <a:endParaRPr lang="en-GB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PLISSIT model in visible difference</a:t>
            </a:r>
            <a:endParaRPr lang="en-GB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1626393" y="2908300"/>
          <a:ext cx="5815013" cy="3136900"/>
        </p:xfrm>
        <a:graphic>
          <a:graphicData uri="http://schemas.openxmlformats.org/presentationml/2006/ole">
            <p:oleObj spid="_x0000_s3074" name="Image" r:id="rId3" imgW="5815596" imgH="3136398" progId="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Interventions stage by stage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Before the event – general education and preparation</a:t>
            </a:r>
          </a:p>
          <a:p>
            <a:pPr lvl="1"/>
            <a:r>
              <a:rPr lang="en-GB" sz="1800" dirty="0" smtClean="0"/>
              <a:t>Roles for professionals but also self help</a:t>
            </a:r>
          </a:p>
          <a:p>
            <a:pPr lvl="1">
              <a:buNone/>
            </a:pPr>
            <a:endParaRPr lang="en-GB" sz="1800" dirty="0" smtClean="0"/>
          </a:p>
          <a:p>
            <a:r>
              <a:rPr lang="en-GB" sz="2200" dirty="0" smtClean="0"/>
              <a:t>During the event – timely general intervention and screening</a:t>
            </a:r>
          </a:p>
          <a:p>
            <a:pPr lvl="1"/>
            <a:r>
              <a:rPr lang="en-GB" sz="1800" dirty="0" smtClean="0"/>
              <a:t>Recognition of concerns where opportunity arises</a:t>
            </a:r>
          </a:p>
          <a:p>
            <a:pPr lvl="1">
              <a:buNone/>
            </a:pPr>
            <a:endParaRPr lang="en-GB" sz="1800" dirty="0" smtClean="0"/>
          </a:p>
          <a:p>
            <a:r>
              <a:rPr lang="en-GB" sz="2200" dirty="0" smtClean="0"/>
              <a:t>After the event – accurate assessment of the level of intervention required and identification of need for appropriate referral</a:t>
            </a:r>
          </a:p>
          <a:p>
            <a:pPr lvl="1"/>
            <a:r>
              <a:rPr lang="en-GB" sz="1800" dirty="0" smtClean="0"/>
              <a:t>Regular contact</a:t>
            </a:r>
          </a:p>
          <a:p>
            <a:pPr lvl="1"/>
            <a:r>
              <a:rPr lang="en-GB" sz="1800" dirty="0" smtClean="0"/>
              <a:t>Availability of resources</a:t>
            </a:r>
            <a:endParaRPr lang="en-GB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Routes through referral</a:t>
            </a:r>
            <a:endParaRPr lang="en-GB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905668" y="3484562"/>
          <a:ext cx="7256463" cy="1984375"/>
        </p:xfrm>
        <a:graphic>
          <a:graphicData uri="http://schemas.openxmlformats.org/presentationml/2006/ole">
            <p:oleObj spid="_x0000_s1026" name="Image" r:id="rId3" imgW="7255779" imgH="1984000" progId="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Present work of the Appearance Research Collaborative</a:t>
            </a:r>
          </a:p>
          <a:p>
            <a:r>
              <a:rPr lang="en-GB" sz="2200" dirty="0" smtClean="0"/>
              <a:t>Reflect on the impact of visible difference on people's lives </a:t>
            </a:r>
          </a:p>
          <a:p>
            <a:r>
              <a:rPr lang="en-GB" sz="2200" dirty="0" smtClean="0"/>
              <a:t>Report factors contributing to adjustment following disfigurement </a:t>
            </a:r>
          </a:p>
          <a:p>
            <a:r>
              <a:rPr lang="en-GB" sz="2200" dirty="0" smtClean="0"/>
              <a:t>Present intervention and referral tactics to enhance adjustment following disfigurement </a:t>
            </a:r>
          </a:p>
          <a:p>
            <a:pPr>
              <a:buNone/>
            </a:pPr>
            <a:endParaRPr lang="en-GB" sz="22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implications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The majority of intervention will be carried out by generalists</a:t>
            </a:r>
          </a:p>
          <a:p>
            <a:r>
              <a:rPr lang="en-GB" sz="2200" dirty="0" smtClean="0"/>
              <a:t>Even where specialist intervention is needed, it will not necessarily be available</a:t>
            </a:r>
          </a:p>
          <a:p>
            <a:r>
              <a:rPr lang="en-GB" sz="2200" dirty="0" smtClean="0"/>
              <a:t>Relatively basic interventions can still be helpful</a:t>
            </a:r>
          </a:p>
          <a:p>
            <a:r>
              <a:rPr lang="en-GB" sz="2200" dirty="0" smtClean="0"/>
              <a:t>Self help groups and resources are essential</a:t>
            </a:r>
          </a:p>
          <a:p>
            <a:r>
              <a:rPr lang="en-GB" sz="2200" dirty="0" smtClean="0"/>
              <a:t>CBT lends itself to self help</a:t>
            </a:r>
          </a:p>
          <a:p>
            <a:r>
              <a:rPr lang="en-GB" sz="2200" dirty="0" smtClean="0"/>
              <a:t>Education of professionals regarding basic interventions and resources can be relatively brief</a:t>
            </a:r>
            <a:endParaRPr lang="en-GB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Interventions with the general population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There is little recent work on the attitudes and behaviours of the general public regarding visible difference.</a:t>
            </a:r>
          </a:p>
          <a:p>
            <a:r>
              <a:rPr lang="en-GB" sz="2000" dirty="0" smtClean="0"/>
              <a:t>There is no current mass awareness raising regarding discrimination against people with visible difference. </a:t>
            </a:r>
          </a:p>
          <a:p>
            <a:r>
              <a:rPr lang="en-GB" sz="2000" dirty="0" smtClean="0"/>
              <a:t>People with visible difference are differently accounted for in equality legislation</a:t>
            </a:r>
          </a:p>
          <a:p>
            <a:r>
              <a:rPr lang="en-GB" sz="2000" dirty="0" smtClean="0"/>
              <a:t>Most people with visible difference simply want public anonymity</a:t>
            </a:r>
          </a:p>
          <a:p>
            <a:r>
              <a:rPr lang="en-GB" sz="2000" dirty="0" smtClean="0"/>
              <a:t>Face Equality seeks to assert and validate the diversity of people with visible difference in education, employment and public life</a:t>
            </a:r>
          </a:p>
          <a:p>
            <a:r>
              <a:rPr lang="en-GB" sz="2000" dirty="0" smtClean="0"/>
              <a:t>Organisations signing up to Face Equality seek to embody good practice regarding visible difference in their policies and procedures</a:t>
            </a:r>
            <a:endParaRPr lang="en-GB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2000" dirty="0" smtClean="0"/>
              <a:t>Identifying factors contributing to successful adjustment to disfiguring conditions</a:t>
            </a:r>
          </a:p>
          <a:p>
            <a:pPr algn="ctr">
              <a:buNone/>
            </a:pPr>
            <a:r>
              <a:rPr lang="en-GB" sz="2000" dirty="0" smtClean="0"/>
              <a:t>http://www.thehealingfoundation.org/thf2008/thfpsychologicalproject.htm</a:t>
            </a:r>
          </a:p>
          <a:p>
            <a:pPr algn="ctr">
              <a:buNone/>
            </a:pPr>
            <a:endParaRPr lang="en-GB" sz="2000" dirty="0" smtClean="0"/>
          </a:p>
          <a:p>
            <a:pPr algn="ctr">
              <a:buNone/>
            </a:pPr>
            <a:r>
              <a:rPr lang="en-GB" sz="2000" dirty="0" smtClean="0"/>
              <a:t>Changing Faces</a:t>
            </a:r>
          </a:p>
          <a:p>
            <a:pPr algn="ctr">
              <a:buNone/>
            </a:pPr>
            <a:r>
              <a:rPr lang="en-GB" sz="2000" dirty="0" smtClean="0"/>
              <a:t>http://www.changingfaces.org.uk/Home</a:t>
            </a:r>
          </a:p>
          <a:p>
            <a:pPr algn="ctr">
              <a:buNone/>
            </a:pPr>
            <a:endParaRPr lang="en-GB" sz="2000" dirty="0" smtClean="0"/>
          </a:p>
          <a:p>
            <a:pPr algn="ctr">
              <a:buNone/>
            </a:pPr>
            <a:r>
              <a:rPr lang="en-GB" sz="2000" dirty="0" smtClean="0"/>
              <a:t>Face Equality</a:t>
            </a:r>
          </a:p>
          <a:p>
            <a:pPr algn="ctr">
              <a:buNone/>
            </a:pPr>
            <a:r>
              <a:rPr lang="en-GB" sz="2000" dirty="0" smtClean="0"/>
              <a:t>http://www.changingfaces.org.uk/Face-Equality</a:t>
            </a:r>
          </a:p>
          <a:p>
            <a:pPr algn="ctr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Appearance Research Collaborative (ARC)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Collaboration between: UWE (Bristol), UCL (London), University of Bradford, University of Sheffield, University of Warwick</a:t>
            </a:r>
          </a:p>
          <a:p>
            <a:r>
              <a:rPr lang="en-GB" sz="2200" dirty="0" smtClean="0"/>
              <a:t>Represent academic and clinical work</a:t>
            </a:r>
          </a:p>
          <a:p>
            <a:r>
              <a:rPr lang="en-GB" sz="2200" dirty="0" smtClean="0"/>
              <a:t>Represent over 30 years work in the field of visible difference</a:t>
            </a:r>
          </a:p>
          <a:p>
            <a:r>
              <a:rPr lang="en-GB" sz="2200" dirty="0" smtClean="0"/>
              <a:t>Together represent bulk of UK work in visible difference</a:t>
            </a:r>
          </a:p>
          <a:p>
            <a:r>
              <a:rPr lang="en-GB" sz="2200" dirty="0" smtClean="0"/>
              <a:t>Conducted the largest ever examination of adjustment following disfigurement</a:t>
            </a:r>
            <a:endParaRPr lang="en-GB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Visible difference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Impacts between half a million and a million people in UK</a:t>
            </a:r>
          </a:p>
          <a:p>
            <a:r>
              <a:rPr lang="en-GB" sz="2200" dirty="0" smtClean="0"/>
              <a:t>Is a source of distress</a:t>
            </a:r>
          </a:p>
          <a:p>
            <a:r>
              <a:rPr lang="en-GB" sz="2200" dirty="0" smtClean="0"/>
              <a:t>Results in discrimination by the public</a:t>
            </a:r>
          </a:p>
          <a:p>
            <a:r>
              <a:rPr lang="en-GB" sz="2200" dirty="0" smtClean="0"/>
              <a:t>Is associated with difficulties in public and social situations</a:t>
            </a:r>
          </a:p>
          <a:p>
            <a:r>
              <a:rPr lang="en-GB" sz="2200" dirty="0" smtClean="0"/>
              <a:t>Has received little research or clinical attention</a:t>
            </a:r>
            <a:endParaRPr lang="en-GB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100" dirty="0" smtClean="0"/>
              <a:t>Disfigured people are discriminated against (e.g. Rumsey 1983)</a:t>
            </a:r>
          </a:p>
          <a:p>
            <a:r>
              <a:rPr lang="en-GB" sz="2100" dirty="0" smtClean="0"/>
              <a:t>Social skill impacts on the responses of others (Rumsey et al 1986)</a:t>
            </a:r>
          </a:p>
          <a:p>
            <a:r>
              <a:rPr lang="en-GB" sz="2100" dirty="0" smtClean="0"/>
              <a:t>Skill training impacts on adjustment (Robinson et al 1996)</a:t>
            </a:r>
          </a:p>
          <a:p>
            <a:r>
              <a:rPr lang="en-GB" sz="2100" dirty="0" smtClean="0"/>
              <a:t>Avoidance and social anxiety are characteristic of psychological difficulty (Newell 1998)</a:t>
            </a:r>
          </a:p>
          <a:p>
            <a:r>
              <a:rPr lang="en-GB" sz="2100" dirty="0" smtClean="0"/>
              <a:t>CBT via self help impacts on adjustment (Newell &amp; Clarke 2000)</a:t>
            </a:r>
          </a:p>
          <a:p>
            <a:r>
              <a:rPr lang="en-GB" sz="2100" dirty="0" smtClean="0"/>
              <a:t>Social difficulty following disfigurement may be construed as phobic (Newell &amp; Marks 2000)</a:t>
            </a:r>
            <a:endParaRPr lang="en-GB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Effectiveness of psychosocial interventions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Bessell</a:t>
            </a:r>
            <a:r>
              <a:rPr lang="en-GB" dirty="0" smtClean="0"/>
              <a:t> &amp; Moss 2007</a:t>
            </a:r>
          </a:p>
          <a:p>
            <a:pPr lvl="1"/>
            <a:r>
              <a:rPr lang="en-GB" dirty="0" smtClean="0"/>
              <a:t>Narrative synthesis</a:t>
            </a:r>
          </a:p>
          <a:p>
            <a:pPr lvl="1"/>
            <a:r>
              <a:rPr lang="en-GB" dirty="0" smtClean="0"/>
              <a:t>Limited evidence from a small number of studies</a:t>
            </a:r>
          </a:p>
          <a:p>
            <a:pPr lvl="1"/>
            <a:r>
              <a:rPr lang="en-GB" dirty="0" smtClean="0"/>
              <a:t>CBT likely to be most effective approach</a:t>
            </a:r>
          </a:p>
          <a:p>
            <a:pPr lvl="1"/>
            <a:r>
              <a:rPr lang="en-GB" dirty="0" smtClean="0"/>
              <a:t>In body image disturbance is effective even with minimal therapist input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Healing Foundation Project 2006-10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4864"/>
            <a:ext cx="8305800" cy="4176886"/>
          </a:xfrm>
        </p:spPr>
        <p:txBody>
          <a:bodyPr/>
          <a:lstStyle/>
          <a:p>
            <a:r>
              <a:rPr lang="en-GB" sz="1800" dirty="0" smtClean="0"/>
              <a:t>Cross sectional &amp; longitudinal surveys</a:t>
            </a:r>
          </a:p>
          <a:p>
            <a:pPr lvl="1"/>
            <a:r>
              <a:rPr lang="en-GB" sz="1600" dirty="0" smtClean="0"/>
              <a:t>Sub surveys</a:t>
            </a:r>
          </a:p>
          <a:p>
            <a:pPr lvl="1"/>
            <a:r>
              <a:rPr lang="en-GB" sz="1600" dirty="0" smtClean="0"/>
              <a:t>Social comparison</a:t>
            </a:r>
          </a:p>
          <a:p>
            <a:pPr lvl="1"/>
            <a:r>
              <a:rPr lang="en-GB" sz="1600" dirty="0" smtClean="0"/>
              <a:t>Appearance &amp; aggression</a:t>
            </a:r>
          </a:p>
          <a:p>
            <a:pPr lvl="1"/>
            <a:r>
              <a:rPr lang="en-GB" sz="1600" dirty="0" smtClean="0"/>
              <a:t>General Practitioners’ training needs</a:t>
            </a:r>
          </a:p>
          <a:p>
            <a:r>
              <a:rPr lang="en-GB" sz="1800" dirty="0" smtClean="0"/>
              <a:t>Qualitative studies</a:t>
            </a:r>
          </a:p>
          <a:p>
            <a:pPr lvl="1"/>
            <a:r>
              <a:rPr lang="en-GB" sz="1600" dirty="0" smtClean="0"/>
              <a:t>Interviews:</a:t>
            </a:r>
          </a:p>
          <a:p>
            <a:pPr lvl="2"/>
            <a:r>
              <a:rPr lang="en-GB" sz="1600" dirty="0" smtClean="0"/>
              <a:t>Stability &amp; change</a:t>
            </a:r>
          </a:p>
          <a:p>
            <a:pPr lvl="2"/>
            <a:r>
              <a:rPr lang="en-GB" sz="1600" dirty="0" smtClean="0"/>
              <a:t>South Asians with </a:t>
            </a:r>
            <a:r>
              <a:rPr lang="en-GB" sz="1600" dirty="0" err="1" smtClean="0"/>
              <a:t>vitiligo</a:t>
            </a:r>
            <a:endParaRPr lang="en-GB" sz="1600" dirty="0" smtClean="0"/>
          </a:p>
          <a:p>
            <a:pPr lvl="2"/>
            <a:r>
              <a:rPr lang="en-GB" sz="1600" dirty="0" smtClean="0"/>
              <a:t>Women with prostheses</a:t>
            </a:r>
          </a:p>
          <a:p>
            <a:pPr lvl="1"/>
            <a:r>
              <a:rPr lang="en-GB" sz="1600" dirty="0" smtClean="0"/>
              <a:t>Focus groups</a:t>
            </a:r>
          </a:p>
          <a:p>
            <a:pPr lvl="2"/>
            <a:r>
              <a:rPr lang="en-GB" sz="1600" dirty="0" smtClean="0"/>
              <a:t>BME communities</a:t>
            </a:r>
          </a:p>
          <a:p>
            <a:pPr lvl="2"/>
            <a:r>
              <a:rPr lang="en-GB" sz="1600" dirty="0" smtClean="0"/>
              <a:t>People with positive adjustment</a:t>
            </a:r>
          </a:p>
          <a:p>
            <a:r>
              <a:rPr lang="en-GB" sz="1800" dirty="0" smtClean="0"/>
              <a:t>Scale development - intimacy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ARC survey 2010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564904"/>
            <a:ext cx="8305800" cy="3810000"/>
          </a:xfrm>
        </p:spPr>
        <p:txBody>
          <a:bodyPr/>
          <a:lstStyle/>
          <a:p>
            <a:r>
              <a:rPr lang="en-GB" sz="2600" dirty="0" smtClean="0"/>
              <a:t> 1265 participants</a:t>
            </a:r>
          </a:p>
          <a:p>
            <a:r>
              <a:rPr lang="en-GB" sz="2600" dirty="0" smtClean="0"/>
              <a:t> 68.5% female, 81% White</a:t>
            </a:r>
          </a:p>
          <a:p>
            <a:r>
              <a:rPr lang="en-GB" sz="2600" dirty="0" smtClean="0"/>
              <a:t> Mean age=47.3 years</a:t>
            </a:r>
          </a:p>
          <a:p>
            <a:pPr>
              <a:buNone/>
            </a:pPr>
            <a:r>
              <a:rPr lang="en-GB" sz="2600" dirty="0" smtClean="0"/>
              <a:t>	(range 18-91 yrs old)</a:t>
            </a:r>
          </a:p>
          <a:p>
            <a:r>
              <a:rPr lang="en-GB" sz="2600" dirty="0" smtClean="0"/>
              <a:t> 65% area visible to others</a:t>
            </a:r>
          </a:p>
          <a:p>
            <a:r>
              <a:rPr lang="en-GB" sz="2600" dirty="0" smtClean="0"/>
              <a:t> 25.7% had one specific area of concern; rest up to 8</a:t>
            </a:r>
            <a:endParaRPr lang="en-GB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ARC survey 2010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GB" sz="2400" b="1" dirty="0" smtClean="0"/>
              <a:t>Outpatients clinics</a:t>
            </a:r>
          </a:p>
          <a:p>
            <a:pPr>
              <a:spcBef>
                <a:spcPts val="0"/>
              </a:spcBef>
              <a:buNone/>
            </a:pPr>
            <a:r>
              <a:rPr lang="en-GB" sz="2200" dirty="0" smtClean="0"/>
              <a:t>• Plastic and Laser</a:t>
            </a:r>
          </a:p>
          <a:p>
            <a:pPr>
              <a:spcBef>
                <a:spcPts val="0"/>
              </a:spcBef>
            </a:pPr>
            <a:r>
              <a:rPr lang="en-GB" sz="2200" dirty="0" smtClean="0"/>
              <a:t>Surgery</a:t>
            </a:r>
          </a:p>
          <a:p>
            <a:pPr>
              <a:spcBef>
                <a:spcPts val="0"/>
              </a:spcBef>
              <a:buNone/>
            </a:pPr>
            <a:r>
              <a:rPr lang="en-GB" sz="2200" dirty="0" smtClean="0"/>
              <a:t>• Rheumatology</a:t>
            </a:r>
          </a:p>
          <a:p>
            <a:pPr>
              <a:spcBef>
                <a:spcPts val="0"/>
              </a:spcBef>
              <a:buNone/>
            </a:pPr>
            <a:r>
              <a:rPr lang="en-GB" sz="2200" dirty="0" smtClean="0"/>
              <a:t>• Melanoma</a:t>
            </a:r>
          </a:p>
          <a:p>
            <a:pPr>
              <a:spcBef>
                <a:spcPts val="0"/>
              </a:spcBef>
              <a:buNone/>
            </a:pPr>
            <a:r>
              <a:rPr lang="en-GB" sz="2200" dirty="0" smtClean="0"/>
              <a:t>• Prosthetics</a:t>
            </a:r>
          </a:p>
          <a:p>
            <a:pPr>
              <a:spcBef>
                <a:spcPts val="0"/>
              </a:spcBef>
              <a:buNone/>
            </a:pPr>
            <a:r>
              <a:rPr lang="en-GB" sz="2200" dirty="0" smtClean="0"/>
              <a:t>• Head and neck</a:t>
            </a:r>
          </a:p>
          <a:p>
            <a:pPr>
              <a:spcBef>
                <a:spcPts val="0"/>
              </a:spcBef>
              <a:buNone/>
            </a:pPr>
            <a:r>
              <a:rPr lang="en-GB" sz="2200" dirty="0" smtClean="0"/>
              <a:t>cancer</a:t>
            </a:r>
          </a:p>
          <a:p>
            <a:pPr>
              <a:spcBef>
                <a:spcPts val="0"/>
              </a:spcBef>
              <a:buNone/>
            </a:pPr>
            <a:r>
              <a:rPr lang="en-GB" sz="2200" dirty="0" smtClean="0"/>
              <a:t>• Cleft lip and palate</a:t>
            </a:r>
          </a:p>
          <a:p>
            <a:pPr>
              <a:spcBef>
                <a:spcPts val="0"/>
              </a:spcBef>
              <a:buNone/>
            </a:pPr>
            <a:r>
              <a:rPr lang="en-GB" sz="2200" dirty="0" smtClean="0"/>
              <a:t>• ENT</a:t>
            </a:r>
          </a:p>
          <a:p>
            <a:pPr>
              <a:spcBef>
                <a:spcPts val="0"/>
              </a:spcBef>
              <a:buNone/>
            </a:pPr>
            <a:r>
              <a:rPr lang="en-GB" sz="2200" dirty="0" smtClean="0"/>
              <a:t>• Dermatology</a:t>
            </a:r>
          </a:p>
          <a:p>
            <a:pPr>
              <a:spcBef>
                <a:spcPts val="0"/>
              </a:spcBef>
              <a:buNone/>
            </a:pPr>
            <a:r>
              <a:rPr lang="en-GB" sz="2200" dirty="0" smtClean="0"/>
              <a:t>• Burns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 smtClean="0"/>
              <a:t>Community</a:t>
            </a:r>
          </a:p>
          <a:p>
            <a:pPr>
              <a:buNone/>
            </a:pPr>
            <a:r>
              <a:rPr lang="en-GB" sz="2400" dirty="0" smtClean="0"/>
              <a:t>• GP Surgeries</a:t>
            </a:r>
          </a:p>
          <a:p>
            <a:pPr>
              <a:buNone/>
            </a:pPr>
            <a:r>
              <a:rPr lang="en-GB" sz="2400" dirty="0" smtClean="0"/>
              <a:t>• Support Groups</a:t>
            </a:r>
          </a:p>
          <a:p>
            <a:pPr>
              <a:buNone/>
            </a:pPr>
            <a:r>
              <a:rPr lang="en-GB" sz="2400" dirty="0" smtClean="0"/>
              <a:t>• Adverts</a:t>
            </a:r>
          </a:p>
          <a:p>
            <a:pPr>
              <a:buNone/>
            </a:pPr>
            <a:r>
              <a:rPr lang="en-GB" sz="2400" dirty="0" smtClean="0"/>
              <a:t>• Media coverage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porate">
  <a:themeElements>
    <a:clrScheme name="Corporat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porate_template">
      <a:majorFont>
        <a:latin typeface="AvantGarde Bk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</Template>
  <TotalTime>1109</TotalTime>
  <Words>870</Words>
  <Application>Microsoft Office PowerPoint</Application>
  <PresentationFormat>On-screen Show (4:3)</PresentationFormat>
  <Paragraphs>165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Corporate</vt:lpstr>
      <vt:lpstr>Image</vt:lpstr>
      <vt:lpstr>Assisting adjustment following disfigurement: interventions for health care professionals</vt:lpstr>
      <vt:lpstr>Aims</vt:lpstr>
      <vt:lpstr>Appearance Research Collaborative (ARC)</vt:lpstr>
      <vt:lpstr>Visible difference</vt:lpstr>
      <vt:lpstr>Early findings</vt:lpstr>
      <vt:lpstr>Effectiveness of psychosocial interventions</vt:lpstr>
      <vt:lpstr>The Healing Foundation Project 2006-10</vt:lpstr>
      <vt:lpstr>The ARC survey 2010</vt:lpstr>
      <vt:lpstr>The ARC survey 2010</vt:lpstr>
      <vt:lpstr>ARC model of adjustment in visible difference</vt:lpstr>
      <vt:lpstr>Measures</vt:lpstr>
      <vt:lpstr>Results</vt:lpstr>
      <vt:lpstr>Results of the ARC survey</vt:lpstr>
      <vt:lpstr>Results of the ARC survey</vt:lpstr>
      <vt:lpstr>Implications for intervention</vt:lpstr>
      <vt:lpstr>Stepped care</vt:lpstr>
      <vt:lpstr>The PLISSIT model in visible difference</vt:lpstr>
      <vt:lpstr>Interventions stage by stage</vt:lpstr>
      <vt:lpstr>Routes through referral</vt:lpstr>
      <vt:lpstr>Training implications</vt:lpstr>
      <vt:lpstr>Interventions with the general population</vt:lpstr>
      <vt:lpstr>Slide 22</vt:lpstr>
    </vt:vector>
  </TitlesOfParts>
  <Company>University of Bradford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Associate Deans Meeting: 8th November 2010</dc:title>
  <dc:creator>staffbldr</dc:creator>
  <cp:lastModifiedBy>rjnewell</cp:lastModifiedBy>
  <cp:revision>135</cp:revision>
  <dcterms:created xsi:type="dcterms:W3CDTF">2010-10-29T14:46:16Z</dcterms:created>
  <dcterms:modified xsi:type="dcterms:W3CDTF">2011-10-17T15:43:51Z</dcterms:modified>
</cp:coreProperties>
</file>