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325" r:id="rId2"/>
    <p:sldId id="326" r:id="rId3"/>
    <p:sldId id="367" r:id="rId4"/>
    <p:sldId id="366" r:id="rId5"/>
    <p:sldId id="332" r:id="rId6"/>
    <p:sldId id="329" r:id="rId7"/>
    <p:sldId id="327" r:id="rId8"/>
    <p:sldId id="333" r:id="rId9"/>
    <p:sldId id="341" r:id="rId10"/>
    <p:sldId id="355" r:id="rId11"/>
    <p:sldId id="334" r:id="rId12"/>
    <p:sldId id="359" r:id="rId13"/>
    <p:sldId id="360" r:id="rId14"/>
    <p:sldId id="335" r:id="rId15"/>
    <p:sldId id="356" r:id="rId16"/>
    <p:sldId id="357" r:id="rId17"/>
    <p:sldId id="358" r:id="rId18"/>
    <p:sldId id="338" r:id="rId19"/>
    <p:sldId id="337" r:id="rId20"/>
    <p:sldId id="336" r:id="rId21"/>
    <p:sldId id="362" r:id="rId22"/>
    <p:sldId id="361" r:id="rId23"/>
    <p:sldId id="330" r:id="rId24"/>
    <p:sldId id="364" r:id="rId25"/>
    <p:sldId id="365" r:id="rId26"/>
    <p:sldId id="363" r:id="rId27"/>
    <p:sldId id="339" r:id="rId28"/>
    <p:sldId id="340" r:id="rId29"/>
    <p:sldId id="342" r:id="rId30"/>
    <p:sldId id="353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68" r:id="rId42"/>
    <p:sldId id="354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E8A40-09D8-5A49-8405-3DF5EF10D41A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1A33A-9C5E-344B-A1A4-C98282CB2D94}">
      <dgm:prSet phldrT="[Text]"/>
      <dgm:spPr/>
      <dgm:t>
        <a:bodyPr/>
        <a:lstStyle/>
        <a:p>
          <a:r>
            <a:rPr lang="en-US" dirty="0" smtClean="0"/>
            <a:t>Poverty</a:t>
          </a:r>
          <a:endParaRPr lang="en-US" dirty="0"/>
        </a:p>
      </dgm:t>
    </dgm:pt>
    <dgm:pt modelId="{C21A5D25-5238-3F4D-A7AE-962703B8E7F5}" type="parTrans" cxnId="{00CBA9B0-F316-FB4A-8933-179C215F38E7}">
      <dgm:prSet/>
      <dgm:spPr/>
      <dgm:t>
        <a:bodyPr/>
        <a:lstStyle/>
        <a:p>
          <a:endParaRPr lang="en-US"/>
        </a:p>
      </dgm:t>
    </dgm:pt>
    <dgm:pt modelId="{85E17F60-6B2A-7A49-BD82-09A3B6317EFC}" type="sibTrans" cxnId="{00CBA9B0-F316-FB4A-8933-179C215F38E7}">
      <dgm:prSet/>
      <dgm:spPr/>
      <dgm:t>
        <a:bodyPr/>
        <a:lstStyle/>
        <a:p>
          <a:endParaRPr lang="en-US"/>
        </a:p>
      </dgm:t>
    </dgm:pt>
    <dgm:pt modelId="{263C326A-AECA-3F45-83A4-D2297E58E4E2}">
      <dgm:prSet phldrT="[Text]"/>
      <dgm:spPr/>
      <dgm:t>
        <a:bodyPr/>
        <a:lstStyle/>
        <a:p>
          <a:r>
            <a:rPr lang="en-US" dirty="0" smtClean="0"/>
            <a:t>Mental Health</a:t>
          </a:r>
          <a:endParaRPr lang="en-US" dirty="0"/>
        </a:p>
      </dgm:t>
    </dgm:pt>
    <dgm:pt modelId="{3DCCC521-4403-4543-8131-5EFDC7899D2A}" type="parTrans" cxnId="{93E599E1-A7A3-F640-8975-78C8D6F17E71}">
      <dgm:prSet/>
      <dgm:spPr/>
      <dgm:t>
        <a:bodyPr/>
        <a:lstStyle/>
        <a:p>
          <a:endParaRPr lang="en-US"/>
        </a:p>
      </dgm:t>
    </dgm:pt>
    <dgm:pt modelId="{E407330B-FAFA-C14F-9B0D-D6E2DFF04020}" type="sibTrans" cxnId="{93E599E1-A7A3-F640-8975-78C8D6F17E71}">
      <dgm:prSet/>
      <dgm:spPr/>
      <dgm:t>
        <a:bodyPr/>
        <a:lstStyle/>
        <a:p>
          <a:endParaRPr lang="en-US"/>
        </a:p>
      </dgm:t>
    </dgm:pt>
    <dgm:pt modelId="{BE196773-08DE-E04C-A064-F9629175547B}" type="pres">
      <dgm:prSet presAssocID="{1FFE8A40-09D8-5A49-8405-3DF5EF10D41A}" presName="Name0" presStyleCnt="0">
        <dgm:presLayoutVars>
          <dgm:chMax val="2"/>
          <dgm:chPref val="2"/>
          <dgm:animLvl val="lvl"/>
        </dgm:presLayoutVars>
      </dgm:prSet>
      <dgm:spPr/>
    </dgm:pt>
    <dgm:pt modelId="{85C1D356-D1CB-7842-954C-FD570B7E78CE}" type="pres">
      <dgm:prSet presAssocID="{1FFE8A40-09D8-5A49-8405-3DF5EF10D41A}" presName="LeftText" presStyleLbl="revTx" presStyleIdx="0" presStyleCnt="0">
        <dgm:presLayoutVars>
          <dgm:bulletEnabled val="1"/>
        </dgm:presLayoutVars>
      </dgm:prSet>
      <dgm:spPr/>
    </dgm:pt>
    <dgm:pt modelId="{26D73071-2995-2B4B-8034-645BFCD39849}" type="pres">
      <dgm:prSet presAssocID="{1FFE8A40-09D8-5A49-8405-3DF5EF10D41A}" presName="LeftNode" presStyleLbl="bgImgPlace1" presStyleIdx="0" presStyleCnt="2" custScaleY="32064">
        <dgm:presLayoutVars>
          <dgm:chMax val="2"/>
          <dgm:chPref val="2"/>
        </dgm:presLayoutVars>
      </dgm:prSet>
      <dgm:spPr/>
    </dgm:pt>
    <dgm:pt modelId="{3CA20CFE-B83A-3B47-8659-F69490614448}" type="pres">
      <dgm:prSet presAssocID="{1FFE8A40-09D8-5A49-8405-3DF5EF10D41A}" presName="RightText" presStyleLbl="revTx" presStyleIdx="0" presStyleCnt="0">
        <dgm:presLayoutVars>
          <dgm:bulletEnabled val="1"/>
        </dgm:presLayoutVars>
      </dgm:prSet>
      <dgm:spPr/>
    </dgm:pt>
    <dgm:pt modelId="{7A9508AF-37B8-F44F-B061-ED697246C360}" type="pres">
      <dgm:prSet presAssocID="{1FFE8A40-09D8-5A49-8405-3DF5EF10D41A}" presName="RightNode" presStyleLbl="bgImgPlace1" presStyleIdx="1" presStyleCnt="2" custScaleY="32064">
        <dgm:presLayoutVars>
          <dgm:chMax val="0"/>
          <dgm:chPref val="0"/>
        </dgm:presLayoutVars>
      </dgm:prSet>
      <dgm:spPr/>
    </dgm:pt>
    <dgm:pt modelId="{0B7F5ABC-768C-DC4C-8338-EACC4DED6923}" type="pres">
      <dgm:prSet presAssocID="{1FFE8A40-09D8-5A49-8405-3DF5EF10D41A}" presName="TopArrow" presStyleLbl="node1" presStyleIdx="0" presStyleCnt="2" custLinFactNeighborY="39269"/>
      <dgm:spPr/>
    </dgm:pt>
    <dgm:pt modelId="{960CC052-1E91-224F-943D-CFB817722920}" type="pres">
      <dgm:prSet presAssocID="{1FFE8A40-09D8-5A49-8405-3DF5EF10D41A}" presName="BottomArrow" presStyleLbl="node1" presStyleIdx="1" presStyleCnt="2" custScaleY="116870" custLinFactNeighborY="-37082"/>
      <dgm:spPr/>
    </dgm:pt>
  </dgm:ptLst>
  <dgm:cxnLst>
    <dgm:cxn modelId="{A7BA2D7B-EB47-B04C-BBDF-7A5DD9A59F9D}" type="presOf" srcId="{263C326A-AECA-3F45-83A4-D2297E58E4E2}" destId="{3CA20CFE-B83A-3B47-8659-F69490614448}" srcOrd="0" destOrd="0" presId="urn:microsoft.com/office/officeart/2009/layout/ReverseList"/>
    <dgm:cxn modelId="{93E599E1-A7A3-F640-8975-78C8D6F17E71}" srcId="{1FFE8A40-09D8-5A49-8405-3DF5EF10D41A}" destId="{263C326A-AECA-3F45-83A4-D2297E58E4E2}" srcOrd="1" destOrd="0" parTransId="{3DCCC521-4403-4543-8131-5EFDC7899D2A}" sibTransId="{E407330B-FAFA-C14F-9B0D-D6E2DFF04020}"/>
    <dgm:cxn modelId="{98E26079-4CC6-0844-9C6D-68EFF0AD8B6D}" type="presOf" srcId="{C991A33A-9C5E-344B-A1A4-C98282CB2D94}" destId="{85C1D356-D1CB-7842-954C-FD570B7E78CE}" srcOrd="0" destOrd="0" presId="urn:microsoft.com/office/officeart/2009/layout/ReverseList"/>
    <dgm:cxn modelId="{DAD6A865-47AB-4742-A0A2-50D1094079D3}" type="presOf" srcId="{263C326A-AECA-3F45-83A4-D2297E58E4E2}" destId="{7A9508AF-37B8-F44F-B061-ED697246C360}" srcOrd="1" destOrd="0" presId="urn:microsoft.com/office/officeart/2009/layout/ReverseList"/>
    <dgm:cxn modelId="{B657C9A8-5544-4640-9A5F-6E76F99B6AE4}" type="presOf" srcId="{C991A33A-9C5E-344B-A1A4-C98282CB2D94}" destId="{26D73071-2995-2B4B-8034-645BFCD39849}" srcOrd="1" destOrd="0" presId="urn:microsoft.com/office/officeart/2009/layout/ReverseList"/>
    <dgm:cxn modelId="{DC2D6306-96D8-BC46-A7A5-D5680154C5B9}" type="presOf" srcId="{1FFE8A40-09D8-5A49-8405-3DF5EF10D41A}" destId="{BE196773-08DE-E04C-A064-F9629175547B}" srcOrd="0" destOrd="0" presId="urn:microsoft.com/office/officeart/2009/layout/ReverseList"/>
    <dgm:cxn modelId="{00CBA9B0-F316-FB4A-8933-179C215F38E7}" srcId="{1FFE8A40-09D8-5A49-8405-3DF5EF10D41A}" destId="{C991A33A-9C5E-344B-A1A4-C98282CB2D94}" srcOrd="0" destOrd="0" parTransId="{C21A5D25-5238-3F4D-A7AE-962703B8E7F5}" sibTransId="{85E17F60-6B2A-7A49-BD82-09A3B6317EFC}"/>
    <dgm:cxn modelId="{7D1F618A-3185-D549-B5F8-9182A6F54741}" type="presParOf" srcId="{BE196773-08DE-E04C-A064-F9629175547B}" destId="{85C1D356-D1CB-7842-954C-FD570B7E78CE}" srcOrd="0" destOrd="0" presId="urn:microsoft.com/office/officeart/2009/layout/ReverseList"/>
    <dgm:cxn modelId="{437D80F3-00A3-1D47-869C-AB0101AA3B6F}" type="presParOf" srcId="{BE196773-08DE-E04C-A064-F9629175547B}" destId="{26D73071-2995-2B4B-8034-645BFCD39849}" srcOrd="1" destOrd="0" presId="urn:microsoft.com/office/officeart/2009/layout/ReverseList"/>
    <dgm:cxn modelId="{A32260FF-B636-B244-830B-A21A7C7D575D}" type="presParOf" srcId="{BE196773-08DE-E04C-A064-F9629175547B}" destId="{3CA20CFE-B83A-3B47-8659-F69490614448}" srcOrd="2" destOrd="0" presId="urn:microsoft.com/office/officeart/2009/layout/ReverseList"/>
    <dgm:cxn modelId="{DEEBDFAF-B805-2A48-92EF-C2708E5C8D83}" type="presParOf" srcId="{BE196773-08DE-E04C-A064-F9629175547B}" destId="{7A9508AF-37B8-F44F-B061-ED697246C360}" srcOrd="3" destOrd="0" presId="urn:microsoft.com/office/officeart/2009/layout/ReverseList"/>
    <dgm:cxn modelId="{5EFF134A-6E7B-204C-95E6-28C0B911F093}" type="presParOf" srcId="{BE196773-08DE-E04C-A064-F9629175547B}" destId="{0B7F5ABC-768C-DC4C-8338-EACC4DED6923}" srcOrd="4" destOrd="0" presId="urn:microsoft.com/office/officeart/2009/layout/ReverseList"/>
    <dgm:cxn modelId="{0746D312-1887-0741-875F-71031C76D07A}" type="presParOf" srcId="{BE196773-08DE-E04C-A064-F9629175547B}" destId="{960CC052-1E91-224F-943D-CFB81772292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3071-2995-2B4B-8034-645BFCD39849}">
      <dsp:nvSpPr>
        <dsp:cNvPr id="0" name=""/>
        <dsp:cNvSpPr/>
      </dsp:nvSpPr>
      <dsp:spPr>
        <a:xfrm rot="16200000">
          <a:off x="2283808" y="850792"/>
          <a:ext cx="612605" cy="11675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82550" rIns="74295" bIns="8255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Poverty</a:t>
          </a:r>
          <a:endParaRPr lang="en-US" sz="1300" kern="1200" dirty="0"/>
        </a:p>
      </dsp:txBody>
      <dsp:txXfrm rot="5400000">
        <a:off x="2036241" y="1158179"/>
        <a:ext cx="1137650" cy="552785"/>
      </dsp:txXfrm>
    </dsp:sp>
    <dsp:sp modelId="{7A9508AF-37B8-F44F-B061-ED697246C360}">
      <dsp:nvSpPr>
        <dsp:cNvPr id="0" name=""/>
        <dsp:cNvSpPr/>
      </dsp:nvSpPr>
      <dsp:spPr>
        <a:xfrm rot="5400000">
          <a:off x="3504386" y="850792"/>
          <a:ext cx="612605" cy="11675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82550" rIns="49530" bIns="8255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Mental Health</a:t>
          </a:r>
          <a:endParaRPr lang="en-US" sz="1300" kern="1200" dirty="0"/>
        </a:p>
      </dsp:txBody>
      <dsp:txXfrm rot="-5400000">
        <a:off x="3226909" y="1158179"/>
        <a:ext cx="1137650" cy="552785"/>
      </dsp:txXfrm>
    </dsp:sp>
    <dsp:sp modelId="{0B7F5ABC-768C-DC4C-8338-EACC4DED6923}">
      <dsp:nvSpPr>
        <dsp:cNvPr id="0" name=""/>
        <dsp:cNvSpPr/>
      </dsp:nvSpPr>
      <dsp:spPr>
        <a:xfrm>
          <a:off x="2589991" y="427809"/>
          <a:ext cx="1220577" cy="122051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CC052-1E91-224F-943D-CFB817722920}">
      <dsp:nvSpPr>
        <dsp:cNvPr id="0" name=""/>
        <dsp:cNvSpPr/>
      </dsp:nvSpPr>
      <dsp:spPr>
        <a:xfrm rot="10800000">
          <a:off x="2589991" y="1144263"/>
          <a:ext cx="1220577" cy="142641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80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31893-9A04-4B01-BB8F-10C258F0C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39ABA-F729-4519-96C2-8981D1B12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F1BB65-1A80-4BF1-8025-365127868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34BD8-5FA3-4F4F-B253-D45E659C3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30EEEF-2E00-4A57-BEDF-7BBC1BC71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C05ECE-26BF-417A-BC14-E503316E9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3765D6-9647-4ACA-8497-0A4807414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9689F7-AF2C-4AF6-9B74-C8B24060E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00F1C8-599C-4829-A5A4-4FA257CEF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31C3F-8364-4354-A42E-3B438FA20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A6C3F-DF67-4B39-961B-1509619FE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E5E71DD7-B372-48D0-8F7B-806EF6C57B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algn="ctr" rtl="0" fontAlgn="base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4191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76300" algn="ctr" rtl="0" fontAlgn="base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ea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ea.ac.u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6237288"/>
            <a:ext cx="9156700" cy="620712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175" y="6165850"/>
            <a:ext cx="2009775" cy="762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fld id="{3159314C-BE4C-43A9-9576-0C9860999F39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9592" y="3933825"/>
            <a:ext cx="7920880" cy="2924175"/>
          </a:xfrm>
          <a:ln/>
        </p:spPr>
        <p:txBody>
          <a:bodyPr/>
          <a:lstStyle/>
          <a:p>
            <a:pPr algn="l">
              <a:spcBef>
                <a:spcPct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Richard </a:t>
            </a:r>
            <a:r>
              <a:rPr lang="en-US" sz="3600" dirty="0" smtClean="0">
                <a:solidFill>
                  <a:schemeClr val="tx1"/>
                </a:solidFill>
              </a:rPr>
              <a:t>Gray</a:t>
            </a:r>
            <a:endParaRPr lang="en-US" sz="2800" dirty="0"/>
          </a:p>
          <a:p>
            <a:pPr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Professor of Nursing, Deputy Head of School, University Director of Research Degrees </a:t>
            </a:r>
            <a:r>
              <a:rPr lang="en-US" sz="2000" dirty="0" smtClean="0">
                <a:solidFill>
                  <a:schemeClr val="tx1"/>
                </a:solidFill>
              </a:rPr>
              <a:t>&amp; Nurse Consultant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University </a:t>
            </a:r>
            <a:r>
              <a:rPr lang="en-US" sz="2000" dirty="0">
                <a:solidFill>
                  <a:schemeClr val="tx1"/>
                </a:solidFill>
              </a:rPr>
              <a:t>of East Anglia, Norwich</a:t>
            </a:r>
            <a:endParaRPr lang="en-US" sz="2800" dirty="0"/>
          </a:p>
          <a:p>
            <a:pPr algn="l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E: richard.gray@uea.ac.uk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764704"/>
            <a:ext cx="7787275" cy="31683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8" y="325690"/>
            <a:ext cx="2892624" cy="4759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557" y="260648"/>
            <a:ext cx="2760587" cy="4817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060" y="260648"/>
            <a:ext cx="28284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32656"/>
            <a:ext cx="8470061" cy="6336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95536" y="1556792"/>
            <a:ext cx="8280920" cy="9361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66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32656"/>
            <a:ext cx="8470061" cy="6336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95536" y="2996952"/>
            <a:ext cx="8280920" cy="9361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0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32656"/>
            <a:ext cx="8470061" cy="6336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95536" y="5517232"/>
            <a:ext cx="8280920" cy="9361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79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2041525"/>
          </a:xfrm>
        </p:spPr>
        <p:txBody>
          <a:bodyPr/>
          <a:lstStyle/>
          <a:p>
            <a:r>
              <a:rPr lang="en-US" dirty="0" smtClean="0"/>
              <a:t>Recommendations…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36912"/>
            <a:ext cx="763341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4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2041525"/>
          </a:xfrm>
        </p:spPr>
        <p:txBody>
          <a:bodyPr/>
          <a:lstStyle/>
          <a:p>
            <a:r>
              <a:rPr lang="en-US" dirty="0" smtClean="0"/>
              <a:t>Recommendations…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36912"/>
            <a:ext cx="7633419" cy="2664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3568" y="4437112"/>
            <a:ext cx="3240360" cy="50405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14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348880"/>
            <a:ext cx="7990656" cy="2041525"/>
          </a:xfrm>
        </p:spPr>
        <p:txBody>
          <a:bodyPr/>
          <a:lstStyle/>
          <a:p>
            <a:pPr algn="ctr"/>
            <a:r>
              <a:rPr lang="en-US" sz="3600" dirty="0" smtClean="0"/>
              <a:t>Who consumes 40% of cigarettes?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1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348880"/>
            <a:ext cx="7990656" cy="2041525"/>
          </a:xfrm>
        </p:spPr>
        <p:txBody>
          <a:bodyPr/>
          <a:lstStyle/>
          <a:p>
            <a:pPr algn="ctr"/>
            <a:r>
              <a:rPr lang="en-US" sz="3600" dirty="0" smtClean="0"/>
              <a:t>Who are NHS STOP smoking services designed for?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94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062664" cy="2041525"/>
          </a:xfrm>
        </p:spPr>
        <p:txBody>
          <a:bodyPr/>
          <a:lstStyle/>
          <a:p>
            <a:r>
              <a:rPr lang="en-US" dirty="0" smtClean="0"/>
              <a:t>Primary care: comorbidity the rule not the exception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8" y="1988840"/>
            <a:ext cx="8826788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4371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2000" dirty="0" smtClean="0"/>
              <a:t>Co-morbidity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 sz="2000" dirty="0" smtClean="0"/>
              <a:t>The physical in the mental</a:t>
            </a:r>
          </a:p>
          <a:p>
            <a:pPr marL="1485900" lvl="2" indent="-571500" algn="l">
              <a:buFont typeface="Arial"/>
              <a:buChar char="•"/>
            </a:pPr>
            <a:r>
              <a:rPr lang="en-US" sz="2000" dirty="0" smtClean="0"/>
              <a:t>Every patient with SMI requires physical health intervention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 sz="2000" dirty="0" smtClean="0"/>
              <a:t>The mental in the physical</a:t>
            </a:r>
          </a:p>
          <a:p>
            <a:pPr marL="1485900" lvl="2" indent="-571500" algn="l">
              <a:buFont typeface="Arial"/>
              <a:buChar char="•"/>
            </a:pPr>
            <a:r>
              <a:rPr lang="en-US" sz="2000" dirty="0" smtClean="0"/>
              <a:t>50% of MI patients with develop depression, chances are it won’t be picked up or treated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3999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2041525"/>
          </a:xfrm>
        </p:spPr>
        <p:txBody>
          <a:bodyPr/>
          <a:lstStyle/>
          <a:p>
            <a:r>
              <a:rPr lang="en-US" dirty="0" smtClean="0"/>
              <a:t>Recommendations…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36912"/>
            <a:ext cx="7633419" cy="2664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3568" y="4725144"/>
            <a:ext cx="5328592" cy="50405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71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4800600" cy="13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95974"/>
            <a:ext cx="6912768" cy="4585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60648"/>
            <a:ext cx="2057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7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8139"/>
            <a:ext cx="8731359" cy="68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3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23579"/>
            <a:ext cx="7772400" cy="2041525"/>
          </a:xfrm>
        </p:spPr>
        <p:txBody>
          <a:bodyPr/>
          <a:lstStyle/>
          <a:p>
            <a:r>
              <a:rPr lang="en-US" sz="3600" dirty="0" smtClean="0"/>
              <a:t>Enough is enough, how many inpatient psychiatric beds closed in 1997, 2001 and 2007?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3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080269"/>
          </a:xfrm>
        </p:spPr>
        <p:txBody>
          <a:bodyPr/>
          <a:lstStyle/>
          <a:p>
            <a:pPr algn="ctr"/>
            <a:r>
              <a:rPr lang="en-US" sz="4400" dirty="0" smtClean="0"/>
              <a:t>Where does the money go?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0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080269"/>
          </a:xfrm>
        </p:spPr>
        <p:txBody>
          <a:bodyPr/>
          <a:lstStyle/>
          <a:p>
            <a:pPr algn="ctr"/>
            <a:r>
              <a:rPr lang="en-US" dirty="0" smtClean="0"/>
              <a:t>Where does the money go?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524" r="-16524"/>
          <a:stretch>
            <a:fillRect/>
          </a:stretch>
        </p:blipFill>
        <p:spPr>
          <a:xfrm>
            <a:off x="-440864" y="1502786"/>
            <a:ext cx="10197440" cy="47345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0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080269"/>
          </a:xfrm>
        </p:spPr>
        <p:txBody>
          <a:bodyPr/>
          <a:lstStyle/>
          <a:p>
            <a:pPr algn="ctr"/>
            <a:r>
              <a:rPr lang="en-US" dirty="0" smtClean="0"/>
              <a:t>Where does the money go?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524" r="-16524"/>
          <a:stretch>
            <a:fillRect/>
          </a:stretch>
        </p:blipFill>
        <p:spPr>
          <a:xfrm>
            <a:off x="-440864" y="1502786"/>
            <a:ext cx="10197440" cy="47345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483768" y="3140968"/>
            <a:ext cx="3816424" cy="28803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165304"/>
            <a:ext cx="5400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Resource is trapped in inpatient provision</a:t>
            </a:r>
            <a:endParaRPr lang="en-US" sz="2400" dirty="0"/>
          </a:p>
        </p:txBody>
      </p:sp>
      <p:cxnSp>
        <p:nvCxnSpPr>
          <p:cNvPr id="8" name="Straight Connector 7"/>
          <p:cNvCxnSpPr>
            <a:stCxn id="5" idx="2"/>
            <a:endCxn id="3" idx="0"/>
          </p:cNvCxnSpPr>
          <p:nvPr/>
        </p:nvCxnSpPr>
        <p:spPr bwMode="auto">
          <a:xfrm flipH="1">
            <a:off x="2879812" y="3429000"/>
            <a:ext cx="1512168" cy="273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3156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080269"/>
          </a:xfrm>
        </p:spPr>
        <p:txBody>
          <a:bodyPr/>
          <a:lstStyle/>
          <a:p>
            <a:pPr algn="ctr"/>
            <a:r>
              <a:rPr lang="en-US" dirty="0" smtClean="0"/>
              <a:t>Where does the money go?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524" r="-16524"/>
          <a:stretch>
            <a:fillRect/>
          </a:stretch>
        </p:blipFill>
        <p:spPr>
          <a:xfrm>
            <a:off x="-440864" y="1502786"/>
            <a:ext cx="10197440" cy="47345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15616" y="3789040"/>
            <a:ext cx="4608512" cy="28803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165304"/>
            <a:ext cx="66967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100s of millions of GBP on services with an equivocal evidence base…</a:t>
            </a:r>
            <a:endParaRPr lang="en-US" sz="1800" dirty="0"/>
          </a:p>
        </p:txBody>
      </p:sp>
      <p:cxnSp>
        <p:nvCxnSpPr>
          <p:cNvPr id="8" name="Straight Connector 7"/>
          <p:cNvCxnSpPr>
            <a:stCxn id="5" idx="2"/>
            <a:endCxn id="3" idx="0"/>
          </p:cNvCxnSpPr>
          <p:nvPr/>
        </p:nvCxnSpPr>
        <p:spPr bwMode="auto">
          <a:xfrm>
            <a:off x="3419872" y="4077072"/>
            <a:ext cx="108012" cy="20882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5597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064896" cy="2041525"/>
          </a:xfrm>
        </p:spPr>
        <p:txBody>
          <a:bodyPr/>
          <a:lstStyle/>
          <a:p>
            <a:r>
              <a:rPr lang="en-US" dirty="0" smtClean="0"/>
              <a:t>People get cross when psychiatric beds close</a:t>
            </a:r>
            <a:r>
              <a:rPr lang="en-US" dirty="0"/>
              <a:t>;</a:t>
            </a:r>
            <a:r>
              <a:rPr lang="en-US" dirty="0" smtClean="0"/>
              <a:t> but how many do we actually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80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8" y="260648"/>
            <a:ext cx="897511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5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0432" cy="2041525"/>
          </a:xfrm>
        </p:spPr>
        <p:txBody>
          <a:bodyPr/>
          <a:lstStyle/>
          <a:p>
            <a:r>
              <a:rPr lang="en-US" sz="3600" dirty="0" smtClean="0"/>
              <a:t>Inpatient care and the unintended consequences of crisis teams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0F1C8-599C-4829-A5A4-4FA257CEFD6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8445915" cy="2736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83568" y="4437112"/>
            <a:ext cx="6552728" cy="50405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07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0014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63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gradient in health…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86200"/>
            <a:ext cx="7088832" cy="29718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The better the socio-economic position the healthier the person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3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3" y="620688"/>
            <a:ext cx="912171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5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77415" y="2773560"/>
            <a:ext cx="6465986" cy="1152129"/>
          </a:xfrm>
        </p:spPr>
        <p:txBody>
          <a:bodyPr/>
          <a:lstStyle/>
          <a:p>
            <a:pPr algn="ctr"/>
            <a:r>
              <a:rPr lang="en-US" sz="2400" dirty="0" smtClean="0"/>
              <a:t>The experience of acute inpatient care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1"/>
            <a:ext cx="6336704" cy="6710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619672" y="6165304"/>
            <a:ext cx="6552728" cy="50405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47664" y="2348880"/>
            <a:ext cx="6552728" cy="79208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06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1224136"/>
          </a:xfrm>
        </p:spPr>
        <p:txBody>
          <a:bodyPr/>
          <a:lstStyle/>
          <a:p>
            <a:r>
              <a:rPr lang="en-US" dirty="0" smtClean="0"/>
              <a:t>Completing the revolution…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1" y="1772816"/>
            <a:ext cx="886927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6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How many beds?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/>
          <a:p>
            <a:r>
              <a:rPr lang="en-US" dirty="0" smtClean="0"/>
              <a:t>How many beds close each year?</a:t>
            </a:r>
          </a:p>
          <a:p>
            <a:endParaRPr lang="en-US" dirty="0"/>
          </a:p>
          <a:p>
            <a:r>
              <a:rPr lang="en-US" sz="4400" dirty="0" smtClean="0"/>
              <a:t>“Goldilocks…”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89F7-AF2C-4AF6-9B74-C8B24060E8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5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2041525"/>
          </a:xfrm>
        </p:spPr>
        <p:txBody>
          <a:bodyPr/>
          <a:lstStyle/>
          <a:p>
            <a:r>
              <a:rPr lang="en-US" dirty="0" smtClean="0"/>
              <a:t>The PICU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708920"/>
            <a:ext cx="7488832" cy="414908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 nurse led service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urse consultants (who prescribe)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Calibrate how many beds</a:t>
            </a:r>
          </a:p>
          <a:p>
            <a:pPr marL="457200" indent="-4572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26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3846"/>
            <a:ext cx="7772400" cy="1372946"/>
          </a:xfrm>
        </p:spPr>
        <p:txBody>
          <a:bodyPr/>
          <a:lstStyle/>
          <a:p>
            <a:r>
              <a:rPr lang="en-US" dirty="0" smtClean="0"/>
              <a:t>Nursing…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29718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Getting nursing working harder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Get pre-registration right</a:t>
            </a:r>
          </a:p>
          <a:p>
            <a:pPr marL="876300" lvl="1" indent="-457200" algn="l">
              <a:buFont typeface="Arial"/>
              <a:buChar char="•"/>
            </a:pPr>
            <a:r>
              <a:rPr lang="en-US" dirty="0" smtClean="0"/>
              <a:t>Getting mental in the physical and physical in the mental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pPr algn="ctr"/>
            <a:r>
              <a:rPr lang="en-US" sz="5400" dirty="0" smtClean="0"/>
              <a:t>Mental health nurses are unfaithful…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…Getting evidence based interventions into practice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7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2041525"/>
          </a:xfrm>
        </p:spPr>
        <p:txBody>
          <a:bodyPr/>
          <a:lstStyle/>
          <a:p>
            <a:pPr algn="ctr"/>
            <a:r>
              <a:rPr lang="en-US" sz="5400" dirty="0" smtClean="0"/>
              <a:t>A fashion – PET, but does it work?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886200"/>
            <a:ext cx="6400800" cy="2971800"/>
          </a:xfrm>
        </p:spPr>
        <p:txBody>
          <a:bodyPr/>
          <a:lstStyle/>
          <a:p>
            <a:r>
              <a:rPr lang="en-US" sz="4400" dirty="0" smtClean="0"/>
              <a:t>Family work, it works but we don’t do it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8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Evidence based training…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886200"/>
            <a:ext cx="7560840" cy="2971800"/>
          </a:xfrm>
        </p:spPr>
        <p:txBody>
          <a:bodyPr/>
          <a:lstStyle/>
          <a:p>
            <a:r>
              <a:rPr lang="en-US" sz="2800" dirty="0" smtClean="0"/>
              <a:t>Most training does not change practice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2041525"/>
          </a:xfrm>
        </p:spPr>
        <p:txBody>
          <a:bodyPr/>
          <a:lstStyle/>
          <a:p>
            <a:pPr algn="ctr"/>
            <a:r>
              <a:rPr lang="en-US" dirty="0" smtClean="0"/>
              <a:t>Care brokerage and the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" y="3212976"/>
            <a:ext cx="902718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5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2041525"/>
          </a:xfrm>
        </p:spPr>
        <p:txBody>
          <a:bodyPr/>
          <a:lstStyle/>
          <a:p>
            <a:pPr algn="ctr"/>
            <a:r>
              <a:rPr lang="en-US" dirty="0" smtClean="0"/>
              <a:t>Poverty and mental health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667065"/>
              </p:ext>
            </p:extLst>
          </p:nvPr>
        </p:nvGraphicFramePr>
        <p:xfrm>
          <a:off x="1483663" y="3076813"/>
          <a:ext cx="6400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9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4467"/>
            <a:ext cx="8496944" cy="6383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51520" y="908720"/>
            <a:ext cx="8496944" cy="100811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3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 dirty="0" smtClean="0"/>
              <a:t>Three ideas…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716084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Addressing co-morbidity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Inpatient units should be PICUs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Care brokerage should be done by the third sector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Being faithful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0F1C8-599C-4829-A5A4-4FA257CEFD6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94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6237288"/>
            <a:ext cx="9156700" cy="620712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175" y="6165850"/>
            <a:ext cx="2009775" cy="762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fld id="{3159314C-BE4C-43A9-9576-0C9860999F39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42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03350" y="3933825"/>
            <a:ext cx="6913066" cy="2924175"/>
          </a:xfrm>
          <a:ln/>
        </p:spPr>
        <p:txBody>
          <a:bodyPr/>
          <a:lstStyle/>
          <a:p>
            <a:pPr algn="l">
              <a:spcBef>
                <a:spcPct val="0"/>
              </a:spcBef>
              <a:buNone/>
            </a:pPr>
            <a:r>
              <a:rPr lang="en-US" sz="4000" dirty="0">
                <a:solidFill>
                  <a:schemeClr val="tx1"/>
                </a:solidFill>
              </a:rPr>
              <a:t>Richard </a:t>
            </a:r>
            <a:r>
              <a:rPr lang="en-US" sz="4000" dirty="0" smtClean="0">
                <a:solidFill>
                  <a:schemeClr val="tx1"/>
                </a:solidFill>
              </a:rPr>
              <a:t>Gray</a:t>
            </a:r>
            <a:endParaRPr lang="en-US" dirty="0"/>
          </a:p>
          <a:p>
            <a:pPr algn="l"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University of East Anglia, Norwich</a:t>
            </a:r>
            <a:endParaRPr lang="en-US" dirty="0"/>
          </a:p>
          <a:p>
            <a:pPr algn="l"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E: richard.gray@uea.ac.uk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764704"/>
            <a:ext cx="778727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6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pPr algn="ctr"/>
            <a:r>
              <a:rPr lang="en-US" sz="3600" dirty="0" smtClean="0"/>
              <a:t>Do different, think about mental health care in 20 years time…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944816" cy="1752600"/>
          </a:xfrm>
        </p:spPr>
        <p:txBody>
          <a:bodyPr/>
          <a:lstStyle/>
          <a:p>
            <a:r>
              <a:rPr lang="en-US" dirty="0" smtClean="0"/>
              <a:t>Mental health policy: repetition</a:t>
            </a:r>
            <a:r>
              <a:rPr lang="en-US" dirty="0"/>
              <a:t> </a:t>
            </a:r>
            <a:r>
              <a:rPr lang="en-US" dirty="0" smtClean="0"/>
              <a:t>and regurgitation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4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An unfinished revolution?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136904" cy="1752600"/>
          </a:xfrm>
        </p:spPr>
        <p:txBody>
          <a:bodyPr/>
          <a:lstStyle/>
          <a:p>
            <a:r>
              <a:rPr lang="en-US" dirty="0" smtClean="0"/>
              <a:t>“Care in the community”, “recovery”, “occupation and family life”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1893-9A04-4B01-BB8F-10C258F0C8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0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016824" cy="52292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Samantha </a:t>
            </a:r>
            <a:r>
              <a:rPr lang="en-US" sz="2000" dirty="0" err="1" smtClean="0"/>
              <a:t>Callan</a:t>
            </a:r>
            <a:endParaRPr lang="en-US" sz="2000" dirty="0" smtClean="0"/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Martin </a:t>
            </a:r>
            <a:r>
              <a:rPr lang="en-US" sz="2000" dirty="0" err="1" smtClean="0"/>
              <a:t>Baggaley</a:t>
            </a:r>
            <a:endParaRPr lang="en-US" sz="2000" dirty="0" smtClean="0"/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David Bolton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Paul Farmer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Peter </a:t>
            </a:r>
            <a:r>
              <a:rPr lang="en-US" sz="2000" dirty="0" err="1" smtClean="0"/>
              <a:t>Fonagy</a:t>
            </a:r>
            <a:endParaRPr lang="en-US" sz="2000" dirty="0" smtClean="0"/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Ivor Frank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Maggie </a:t>
            </a:r>
            <a:r>
              <a:rPr lang="en-US" sz="2000" dirty="0" err="1" smtClean="0"/>
              <a:t>Gairdner</a:t>
            </a:r>
            <a:endParaRPr lang="en-US" sz="2000" dirty="0" smtClean="0"/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Richard Gray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Matilda </a:t>
            </a:r>
            <a:r>
              <a:rPr lang="en-US" sz="2000" dirty="0" err="1" smtClean="0"/>
              <a:t>MacAttram</a:t>
            </a:r>
            <a:endParaRPr lang="en-US" sz="2000" dirty="0" smtClean="0"/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Chris Thompson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/>
              <a:t>David </a:t>
            </a:r>
            <a:r>
              <a:rPr lang="en-US" sz="2000" dirty="0" err="1" smtClean="0"/>
              <a:t>Shiers</a:t>
            </a:r>
            <a:endParaRPr lang="en-US" sz="2000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64245"/>
          </a:xfrm>
        </p:spPr>
        <p:txBody>
          <a:bodyPr/>
          <a:lstStyle/>
          <a:p>
            <a:r>
              <a:rPr lang="en-US" dirty="0" smtClean="0"/>
              <a:t>Who…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05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Literature, hearings, polling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3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4BD8-5FA3-4F4F-B253-D45E659C3C9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3704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2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Pages>0</Pages>
  <Words>470</Words>
  <Characters>0</Characters>
  <Application>Microsoft Macintosh PowerPoint</Application>
  <PresentationFormat>On-screen Show (4:3)</PresentationFormat>
  <Lines>0</Lines>
  <Paragraphs>118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- Title Slide</vt:lpstr>
      <vt:lpstr>PowerPoint Presentation</vt:lpstr>
      <vt:lpstr>PowerPoint Presentation</vt:lpstr>
      <vt:lpstr>Social gradient in health…</vt:lpstr>
      <vt:lpstr>Poverty and mental health</vt:lpstr>
      <vt:lpstr>Do different, think about mental health care in 20 years time…</vt:lpstr>
      <vt:lpstr>An unfinished revolution?</vt:lpstr>
      <vt:lpstr>Who…</vt:lpstr>
      <vt:lpstr>The process…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Recommendations…</vt:lpstr>
      <vt:lpstr>Recommendations…</vt:lpstr>
      <vt:lpstr>Who consumes 40% of cigarettes?</vt:lpstr>
      <vt:lpstr>Who are NHS STOP smoking services designed for? </vt:lpstr>
      <vt:lpstr>Primary care: comorbidity the rule not the exception</vt:lpstr>
      <vt:lpstr>Recommendations…</vt:lpstr>
      <vt:lpstr>PowerPoint Presentation</vt:lpstr>
      <vt:lpstr>Enough is enough, how many inpatient psychiatric beds closed in 1997, 2001 and 2007?</vt:lpstr>
      <vt:lpstr>Where does the money go?</vt:lpstr>
      <vt:lpstr>Where does the money go?</vt:lpstr>
      <vt:lpstr>Where does the money go?</vt:lpstr>
      <vt:lpstr>Where does the money go?</vt:lpstr>
      <vt:lpstr>People get cross when psychiatric beds close; but how many do we actually need?</vt:lpstr>
      <vt:lpstr>PowerPoint Presentation</vt:lpstr>
      <vt:lpstr>Inpatient care and the unintended consequences of crisis teams</vt:lpstr>
      <vt:lpstr>PowerPoint Presentation</vt:lpstr>
      <vt:lpstr>PowerPoint Presentation</vt:lpstr>
      <vt:lpstr>The experience of acute inpatient care</vt:lpstr>
      <vt:lpstr>Completing the revolution…</vt:lpstr>
      <vt:lpstr>How many beds?</vt:lpstr>
      <vt:lpstr>The PICU argument</vt:lpstr>
      <vt:lpstr>Nursing… </vt:lpstr>
      <vt:lpstr>Mental health nurses are unfaithful…</vt:lpstr>
      <vt:lpstr>A fashion – PET, but does it work?</vt:lpstr>
      <vt:lpstr>Evidence based training…</vt:lpstr>
      <vt:lpstr>Care brokerage and the CPA</vt:lpstr>
      <vt:lpstr>PowerPoint Presentation</vt:lpstr>
      <vt:lpstr>Three ideas…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patients think about their medication?</dc:title>
  <dc:creator>Richard Gray</dc:creator>
  <cp:lastModifiedBy>Richard Gray</cp:lastModifiedBy>
  <cp:revision>30</cp:revision>
  <dcterms:modified xsi:type="dcterms:W3CDTF">2012-03-30T11:50:45Z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1354416481</vt:i4>
  </property>
  <property fmtid="{D5CDD505-2E9C-101B-9397-08002B2CF9AE}" pid="3" name="_NewReviewCycle">
    <vt:lpwstr/>
  </property>
  <property fmtid="{D5CDD505-2E9C-101B-9397-08002B2CF9AE}" pid="4" name="_EmailSubject">
    <vt:lpwstr>Monday evening - 19th March</vt:lpwstr>
  </property>
  <property fmtid="{D5CDD505-2E9C-101B-9397-08002B2CF9AE}" pid="5" name="_AuthorEmail">
    <vt:lpwstr>Richard.Gray@uea.ac.uk</vt:lpwstr>
  </property>
  <property fmtid="{D5CDD505-2E9C-101B-9397-08002B2CF9AE}" pid="6" name="_AuthorEmailDisplayName">
    <vt:lpwstr>Richard Gray (NSC)</vt:lpwstr>
  </property>
</Properties>
</file>